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Lst>
  <p:sldSz cy="5143500" cx="9144000"/>
  <p:notesSz cx="6858000" cy="9144000"/>
  <p:embeddedFontLst>
    <p:embeddedFont>
      <p:font typeface="Pinyon Script"/>
      <p:regular r:id="rId95"/>
    </p:embeddedFont>
    <p:embeddedFont>
      <p:font typeface="Caveat"/>
      <p:regular r:id="rId96"/>
      <p:bold r:id="rId97"/>
    </p:embeddedFont>
    <p:embeddedFont>
      <p:font typeface="Proxima Nova"/>
      <p:regular r:id="rId98"/>
      <p:bold r:id="rId99"/>
      <p:italic r:id="rId100"/>
      <p:boldItalic r:id="rId101"/>
    </p:embeddedFont>
    <p:embeddedFont>
      <p:font typeface="Average"/>
      <p:regular r:id="rId102"/>
    </p:embeddedFont>
    <p:embeddedFont>
      <p:font typeface="Caveat Medium"/>
      <p:regular r:id="rId103"/>
      <p:bold r:id="rId104"/>
    </p:embeddedFont>
    <p:embeddedFont>
      <p:font typeface="Roboto"/>
      <p:regular r:id="rId105"/>
      <p:bold r:id="rId106"/>
      <p:italic r:id="rId107"/>
      <p:boldItalic r:id="rId108"/>
    </p:embeddedFont>
    <p:embeddedFont>
      <p:font typeface="PT Sans Narrow"/>
      <p:regular r:id="rId109"/>
      <p:bold r:id="rId110"/>
    </p:embeddedFont>
    <p:embeddedFont>
      <p:font typeface="Lora"/>
      <p:regular r:id="rId111"/>
      <p:bold r:id="rId112"/>
      <p:italic r:id="rId113"/>
      <p:boldItalic r:id="rId114"/>
    </p:embeddedFont>
    <p:embeddedFont>
      <p:font typeface="Old Standard TT"/>
      <p:regular r:id="rId115"/>
      <p:bold r:id="rId116"/>
      <p:italic r:id="rId117"/>
    </p:embeddedFont>
    <p:embeddedFont>
      <p:font typeface="Oswald"/>
      <p:regular r:id="rId118"/>
      <p:bold r:id="rId119"/>
    </p:embeddedFont>
    <p:embeddedFont>
      <p:font typeface="Bree Serif"/>
      <p:regular r:id="rId120"/>
    </p:embeddedFont>
    <p:embeddedFont>
      <p:font typeface="Open Sans"/>
      <p:regular r:id="rId121"/>
      <p:bold r:id="rId122"/>
      <p:italic r:id="rId123"/>
      <p:boldItalic r:id="rId124"/>
    </p:embeddedFont>
    <p:embeddedFont>
      <p:font typeface="Caveat SemiBold"/>
      <p:regular r:id="rId125"/>
      <p:bold r:id="rId1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23B05BD-3583-4F25-BE17-F461FB54DDFA}">
  <a:tblStyle styleId="{223B05BD-3583-4F25-BE17-F461FB54DDFA}"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font" Target="fonts/Roboto-italic.fntdata"/><Relationship Id="rId106" Type="http://schemas.openxmlformats.org/officeDocument/2006/relationships/font" Target="fonts/Roboto-bold.fntdata"/><Relationship Id="rId105" Type="http://schemas.openxmlformats.org/officeDocument/2006/relationships/font" Target="fonts/Roboto-regular.fntdata"/><Relationship Id="rId104" Type="http://schemas.openxmlformats.org/officeDocument/2006/relationships/font" Target="fonts/CaveatMedium-bold.fntdata"/><Relationship Id="rId109" Type="http://schemas.openxmlformats.org/officeDocument/2006/relationships/font" Target="fonts/PTSansNarrow-regular.fntdata"/><Relationship Id="rId108" Type="http://schemas.openxmlformats.org/officeDocument/2006/relationships/font" Target="fonts/Roboto-boldItalic.fntdata"/><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font" Target="fonts/CaveatMedium-regular.fntdata"/><Relationship Id="rId102" Type="http://schemas.openxmlformats.org/officeDocument/2006/relationships/font" Target="fonts/Average-regular.fntdata"/><Relationship Id="rId101" Type="http://schemas.openxmlformats.org/officeDocument/2006/relationships/font" Target="fonts/ProximaNova-boldItalic.fntdata"/><Relationship Id="rId100" Type="http://schemas.openxmlformats.org/officeDocument/2006/relationships/font" Target="fonts/ProximaNova-italic.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6" Type="http://schemas.openxmlformats.org/officeDocument/2006/relationships/font" Target="fonts/CaveatSemiBold-bold.fntdata"/><Relationship Id="rId26" Type="http://schemas.openxmlformats.org/officeDocument/2006/relationships/slide" Target="slides/slide20.xml"/><Relationship Id="rId121" Type="http://schemas.openxmlformats.org/officeDocument/2006/relationships/font" Target="fonts/OpenSans-regular.fntdata"/><Relationship Id="rId25" Type="http://schemas.openxmlformats.org/officeDocument/2006/relationships/slide" Target="slides/slide19.xml"/><Relationship Id="rId120" Type="http://schemas.openxmlformats.org/officeDocument/2006/relationships/font" Target="fonts/BreeSerif-regular.fntdata"/><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font" Target="fonts/CaveatSemiBold-regular.fntdata"/><Relationship Id="rId29" Type="http://schemas.openxmlformats.org/officeDocument/2006/relationships/slide" Target="slides/slide23.xml"/><Relationship Id="rId124" Type="http://schemas.openxmlformats.org/officeDocument/2006/relationships/font" Target="fonts/OpenSans-boldItalic.fntdata"/><Relationship Id="rId123" Type="http://schemas.openxmlformats.org/officeDocument/2006/relationships/font" Target="fonts/OpenSans-italic.fntdata"/><Relationship Id="rId122" Type="http://schemas.openxmlformats.org/officeDocument/2006/relationships/font" Target="fonts/OpenSans-bold.fntdata"/><Relationship Id="rId95" Type="http://schemas.openxmlformats.org/officeDocument/2006/relationships/font" Target="fonts/PinyonScript-regular.fntdata"/><Relationship Id="rId94" Type="http://schemas.openxmlformats.org/officeDocument/2006/relationships/slide" Target="slides/slide88.xml"/><Relationship Id="rId97" Type="http://schemas.openxmlformats.org/officeDocument/2006/relationships/font" Target="fonts/Caveat-bold.fntdata"/><Relationship Id="rId96" Type="http://schemas.openxmlformats.org/officeDocument/2006/relationships/font" Target="fonts/Caveat-regular.fntdata"/><Relationship Id="rId11" Type="http://schemas.openxmlformats.org/officeDocument/2006/relationships/slide" Target="slides/slide5.xml"/><Relationship Id="rId99" Type="http://schemas.openxmlformats.org/officeDocument/2006/relationships/font" Target="fonts/ProximaNova-bold.fntdata"/><Relationship Id="rId10" Type="http://schemas.openxmlformats.org/officeDocument/2006/relationships/slide" Target="slides/slide4.xml"/><Relationship Id="rId98" Type="http://schemas.openxmlformats.org/officeDocument/2006/relationships/font" Target="fonts/ProximaNova-regular.fntdata"/><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font" Target="fonts/Oswald-regular.fntdata"/><Relationship Id="rId117" Type="http://schemas.openxmlformats.org/officeDocument/2006/relationships/font" Target="fonts/OldStandardTT-italic.fntdata"/><Relationship Id="rId116" Type="http://schemas.openxmlformats.org/officeDocument/2006/relationships/font" Target="fonts/OldStandardTT-bold.fntdata"/><Relationship Id="rId115" Type="http://schemas.openxmlformats.org/officeDocument/2006/relationships/font" Target="fonts/OldStandardTT-regular.fntdata"/><Relationship Id="rId119" Type="http://schemas.openxmlformats.org/officeDocument/2006/relationships/font" Target="fonts/Oswald-bold.fntdata"/><Relationship Id="rId15" Type="http://schemas.openxmlformats.org/officeDocument/2006/relationships/slide" Target="slides/slide9.xml"/><Relationship Id="rId110" Type="http://schemas.openxmlformats.org/officeDocument/2006/relationships/font" Target="fonts/PTSansNarrow-bold.fntdata"/><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font" Target="fonts/Lora-boldItalic.fntdata"/><Relationship Id="rId18" Type="http://schemas.openxmlformats.org/officeDocument/2006/relationships/slide" Target="slides/slide12.xml"/><Relationship Id="rId113" Type="http://schemas.openxmlformats.org/officeDocument/2006/relationships/font" Target="fonts/Lora-italic.fntdata"/><Relationship Id="rId112" Type="http://schemas.openxmlformats.org/officeDocument/2006/relationships/font" Target="fonts/Lora-bold.fntdata"/><Relationship Id="rId111" Type="http://schemas.openxmlformats.org/officeDocument/2006/relationships/font" Target="fonts/Lora-regular.fntdata"/><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ture.com/articles/s42254-021-00303-8"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ture.com/articles/s42254-021-00303-8" TargetMode="Externa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f24d59b316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f24d59b316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5e268b47f9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5e268b47f9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5e268b47f9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25e268b47f9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5df2976563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25df2976563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5e268b47f9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5e268b47f9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5e268b47f9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5e268b47f9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5df2976563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25df2976563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3C4043"/>
                </a:solidFill>
                <a:highlight>
                  <a:srgbClr val="FFFFFF"/>
                </a:highlight>
                <a:latin typeface="Roboto"/>
                <a:ea typeface="Roboto"/>
                <a:cs typeface="Roboto"/>
                <a:sym typeface="Roboto"/>
              </a:rPr>
              <a:t>Observable astrophysical GWs can be from nano to kilohertz windows. Man-made GW observatories are sensitive to mHz- KHz regime. However, If you want to see the nano-Hertz GWs spectrum, you need PTA. LIGO-LISA are sensitive to GWs around steller mass and massive BHB. Whereas, PTA is sensitive to SMBHBs. I will mostly be focussing on PTA.</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93c1c2a5d1_0_4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193c1c2a5d1_0_4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5e268b47f9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25e268b47f9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51c538e9d3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251c538e9d3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42857"/>
              </a:lnSpc>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Let me explain why we expect SGWB. Galaxies are expected to host massive BHB. Galaxies are also expected to merge, which leads to the merger of their constituent SMBHs. We can estimate the rough number of BBHs in a frequency interval which is the inverse of the observation window. We are using the quadrap[olar expression of df/dt. Even if the merging rate is 1/yr, it does not matter.</a:t>
            </a:r>
            <a:endParaRPr sz="1050">
              <a:solidFill>
                <a:srgbClr val="3C4043"/>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sz="850" u="sng">
                <a:solidFill>
                  <a:srgbClr val="1155CC"/>
                </a:solidFill>
                <a:highlight>
                  <a:srgbClr val="FFFFFF"/>
                </a:highlight>
                <a:latin typeface="Roboto"/>
                <a:ea typeface="Roboto"/>
                <a:cs typeface="Roboto"/>
                <a:sym typeface="Roboto"/>
              </a:rPr>
              <a:t>Show less</a:t>
            </a:r>
            <a:endParaRPr sz="850" u="sng">
              <a:solidFill>
                <a:srgbClr val="1155CC"/>
              </a:solidFill>
              <a:highlight>
                <a:srgbClr val="FFFFFF"/>
              </a:highlight>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51c538e9d3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51c538e9d3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19bf01a9b0c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19bf01a9b0c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5df2976563_0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25df2976563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9808fc25df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29808fc25df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1fc3e64cf9a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1fc3e64cf9a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6655daa0d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26655daa0d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ac2a283d9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2ac2a283d9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5df2976563_0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25df2976563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1ea4df4ccfd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1ea4df4ccfd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251c538e9d3_0_4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251c538e9d3_0_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b1a718fa2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2b1a718fa2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377a4e89182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377a4e8918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5e268b47f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25e268b47f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377a4e89182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377a4e89182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377a4e89182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377a4e89182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a3ed28e05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2a3ed28e05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377a4e89182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377a4e89182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377a4e89182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377a4e89182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ac2a283d94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2ac2a283d94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ac2a283d94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2ac2a283d94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b1a718fa28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2b1a718fa28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ac2a283d94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2ac2a283d94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ac2a283d94_1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2ac2a283d94_1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5df297656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25df297656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377a4e89182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377a4e89182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377a4e89182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377a4e89182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a3ed28e05b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2a3ed28e05b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a3ed28e05b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2a3ed28e05b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2b1a718fa28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2b1a718fa28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a3ed28e05b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2a3ed28e05b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2a3ed28e05b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2a3ed28e05b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2b1a718fa28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2b1a718fa28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2a3ed28e05b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2a3ed28e05b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42857"/>
              </a:lnSpc>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Let me explain why we expect SGWB. Galaxies are expected to host massive BHB. Galaxies are also expected to merge, which leads to the merger of their constituent SMBHs. We can estimate the rough number of BBHs in a frequency interval which is the inverse of the observation window. We are using the quadrap[olar expression of df/dt. Even if the merging rate is 1/yr, it does not matter.</a:t>
            </a:r>
            <a:endParaRPr sz="1050">
              <a:solidFill>
                <a:srgbClr val="3C4043"/>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sz="850" u="sng">
                <a:solidFill>
                  <a:srgbClr val="1155CC"/>
                </a:solidFill>
                <a:highlight>
                  <a:srgbClr val="FFFFFF"/>
                </a:highlight>
                <a:latin typeface="Roboto"/>
                <a:ea typeface="Roboto"/>
                <a:cs typeface="Roboto"/>
                <a:sym typeface="Roboto"/>
              </a:rPr>
              <a:t>Show less</a:t>
            </a:r>
            <a:endParaRPr sz="850" u="sng">
              <a:solidFill>
                <a:srgbClr val="1155CC"/>
              </a:solidFill>
              <a:highlight>
                <a:srgbClr val="FFFFFF"/>
              </a:highlight>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2a3ed28e05b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2a3ed28e05b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193c1c2a5d1_0_3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193c1c2a5d1_0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https://www.nature.com/articles/s42254-021-00303-8</a:t>
            </a:r>
            <a:r>
              <a:rPr lang="en"/>
              <a:t> ( Fig 1)</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050">
                <a:solidFill>
                  <a:srgbClr val="3C4043"/>
                </a:solidFill>
                <a:highlight>
                  <a:srgbClr val="FFFFFF"/>
                </a:highlight>
                <a:latin typeface="Roboto"/>
                <a:ea typeface="Roboto"/>
                <a:cs typeface="Roboto"/>
                <a:sym typeface="Roboto"/>
              </a:rPr>
              <a:t>LVK collaboration detected 100 GWs events from merging stellar-mass BH-BH. NS-NS and BH-NS binaries. What we see in the figure is the two merging BH inspiralling around each other and afterward they merge. At last, they form the ringdown state. The IMR template has been shown in the figure.</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ac2a283d94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2ac2a283d94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9d0c07181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29d0c07181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1ea4df4ccfd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1ea4df4ccfd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1ea4df4ccfd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1ea4df4ccfd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1ea4df4ccfd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1ea4df4ccfd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1ea4df4ccfd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1ea4df4ccfd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5e47b9d3b4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25e47b9d3b4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1ea4df4ccfd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1ea4df4ccfd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1ea4df4ccfd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1ea4df4ccfd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1ea4df4ccfd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1ea4df4ccfd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5e268b47f9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5e268b47f9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https://www.nature.com/articles/s42254-021-00303-8</a:t>
            </a:r>
            <a:r>
              <a:rPr lang="en"/>
              <a:t> ( Fig 1)</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050">
                <a:solidFill>
                  <a:srgbClr val="3C4043"/>
                </a:solidFill>
                <a:highlight>
                  <a:srgbClr val="FFFFFF"/>
                </a:highlight>
                <a:latin typeface="Roboto"/>
                <a:ea typeface="Roboto"/>
                <a:cs typeface="Roboto"/>
                <a:sym typeface="Roboto"/>
              </a:rPr>
              <a:t>LVK collaboration detected 100 GWs events from merging stellar-mass BH-BH. NS-NS and BH-NS binaries. What we see in the figure is the two merging BH inspiralling around each other and afterward they merge. At last, they form the ringdown state. The IMR template has been shown in the figure.</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1ea4df4ccfd_0_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1ea4df4ccfd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1ea4df4ccfd_0_3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1ea4df4ccfd_0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1ea4df4ccfd_0_3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1ea4df4ccfd_0_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261379afed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261379afed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1ea4df4ccfd_0_3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9" name="Google Shape;649;g1ea4df4ccfd_0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1ea4df4ccfd_0_5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0" name="Google Shape;660;g1ea4df4ccfd_0_5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1ea4df4ccfd_0_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1ea4df4ccfd_0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1ea4df4ccfd_0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1ea4df4ccfd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29808fc25df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2" name="Google Shape;682;g29808fc25df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1ea4df4ccfd_0_5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1ea4df4ccfd_0_5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5e268b47f9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5e268b47f9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1ea4df4ccfd_0_5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1ea4df4ccfd_0_5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29808fc25df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29808fc25df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2954002c323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5" name="Google Shape;715;g2954002c323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2954002c323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5" name="Google Shape;725;g2954002c323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263386f27d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2" name="Google Shape;732;g263386f27d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263386f27db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9" name="Google Shape;739;g263386f27db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1ea4df4ccfd_0_5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3" name="Google Shape;743;g1ea4df4ccfd_0_5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1ea4df4ccfd_0_4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3" name="Google Shape;753;g1ea4df4ccfd_0_4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1ea4df4ccfd_0_4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5" name="Google Shape;765;g1ea4df4ccfd_0_4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1ea4df4ccfd_0_4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2" name="Google Shape;782;g1ea4df4ccfd_0_4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f274c8920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f274c8920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1ea4df4ccfd_0_5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1" name="Google Shape;791;g1ea4df4ccfd_0_5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1ea4df4ccfd_0_5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7" name="Google Shape;797;g1ea4df4ccfd_0_5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1ea4df4ccfd_0_5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3" name="Google Shape;803;g1ea4df4ccfd_0_5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1ea4df4ccfd_0_5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1ea4df4ccfd_0_5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1ea4df4ccfd_0_5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8" name="Google Shape;818;g1ea4df4ccfd_0_5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3C4043"/>
                </a:solidFill>
                <a:highlight>
                  <a:srgbClr val="FFFFFF"/>
                </a:highlight>
                <a:latin typeface="Roboto"/>
                <a:ea typeface="Roboto"/>
                <a:cs typeface="Roboto"/>
                <a:sym typeface="Roboto"/>
              </a:rPr>
              <a:t>Before I talk about PTA, let me explain what is pulsar timing. It's a procedure by which we can track NS rotation very accurately from their ToA. GWs can change ToA, which can lead to timing residuals.</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g1ea4df4ccfd_0_5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4" name="Google Shape;834;g1ea4df4ccfd_0_5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1ea4df4ccfd_0_5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1" name="Google Shape;851;g1ea4df4ccfd_0_5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1ea4df4ccfd_0_5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2" name="Google Shape;862;g1ea4df4ccfd_0_5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g29808fc25df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2" name="Google Shape;872;g29808fc25df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5e268b47f9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25e268b47f9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11" name="Google Shape;11;p2"/>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4" name="Google Shape;14;p2"/>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7" name="Google Shape;17;p2"/>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8" name="Google Shape;18;p2"/>
          <p:cNvSpPr txBox="1"/>
          <p:nvPr>
            <p:ph type="ctrTitle"/>
          </p:nvPr>
        </p:nvSpPr>
        <p:spPr>
          <a:xfrm>
            <a:off x="1004150" y="1751764"/>
            <a:ext cx="7136700" cy="1022400"/>
          </a:xfrm>
          <a:prstGeom prst="rect">
            <a:avLst/>
          </a:prstGeom>
        </p:spPr>
        <p:txBody>
          <a:bodyPr anchorCtr="0" anchor="b" bIns="91425" lIns="91425" spcFirstLastPara="1" rIns="91425" wrap="square" tIns="91425">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9" name="Google Shape;19;p2"/>
          <p:cNvSpPr txBox="1"/>
          <p:nvPr>
            <p:ph idx="1" type="subTitle"/>
          </p:nvPr>
        </p:nvSpPr>
        <p:spPr>
          <a:xfrm>
            <a:off x="2137225" y="2850039"/>
            <a:ext cx="48705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20" name="Google Shape;20;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5"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1"/>
          <p:cNvSpPr txBox="1"/>
          <p:nvPr>
            <p:ph hasCustomPrompt="1" type="title"/>
          </p:nvPr>
        </p:nvSpPr>
        <p:spPr>
          <a:xfrm>
            <a:off x="311700" y="1304850"/>
            <a:ext cx="85206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p:nvPr>
            <p:ph idx="1" type="body"/>
          </p:nvPr>
        </p:nvSpPr>
        <p:spPr>
          <a:xfrm>
            <a:off x="311700" y="2995650"/>
            <a:ext cx="85206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9" name="Google Shape;5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type="title"/>
          </p:nvPr>
        </p:nvSpPr>
        <p:spPr>
          <a:xfrm>
            <a:off x="311700" y="814800"/>
            <a:ext cx="8571300" cy="942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p:txBody>
      </p:sp>
      <p:sp>
        <p:nvSpPr>
          <p:cNvPr id="24" name="Google Shape;24;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28" name="Google Shape;28;p4"/>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2" name="Google Shape;32;p5"/>
          <p:cNvSpPr txBox="1"/>
          <p:nvPr>
            <p:ph idx="1" type="body"/>
          </p:nvPr>
        </p:nvSpPr>
        <p:spPr>
          <a:xfrm>
            <a:off x="311700" y="1266175"/>
            <a:ext cx="3999900" cy="33027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5"/>
          <p:cNvSpPr txBox="1"/>
          <p:nvPr>
            <p:ph idx="2" type="body"/>
          </p:nvPr>
        </p:nvSpPr>
        <p:spPr>
          <a:xfrm>
            <a:off x="4832400" y="1266175"/>
            <a:ext cx="3999900" cy="33027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6"/>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7" name="Google Shape;3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 name="Shape 38"/>
        <p:cNvGrpSpPr/>
        <p:nvPr/>
      </p:nvGrpSpPr>
      <p:grpSpPr>
        <a:xfrm>
          <a:off x="0" y="0"/>
          <a:ext cx="0" cy="0"/>
          <a:chOff x="0" y="0"/>
          <a:chExt cx="0" cy="0"/>
        </a:xfrm>
      </p:grpSpPr>
      <p:sp>
        <p:nvSpPr>
          <p:cNvPr id="39" name="Google Shape;3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6"/>
        </a:solidFill>
      </p:bgPr>
    </p:bg>
    <p:spTree>
      <p:nvGrpSpPr>
        <p:cNvPr id="42" name="Shape 42"/>
        <p:cNvGrpSpPr/>
        <p:nvPr/>
      </p:nvGrpSpPr>
      <p:grpSpPr>
        <a:xfrm>
          <a:off x="0" y="0"/>
          <a:ext cx="0" cy="0"/>
          <a:chOff x="0" y="0"/>
          <a:chExt cx="0" cy="0"/>
        </a:xfrm>
      </p:grpSpPr>
      <p:sp>
        <p:nvSpPr>
          <p:cNvPr id="43" name="Google Shape;43;p8"/>
          <p:cNvSpPr txBox="1"/>
          <p:nvPr>
            <p:ph type="title"/>
          </p:nvPr>
        </p:nvSpPr>
        <p:spPr>
          <a:xfrm>
            <a:off x="490250" y="526350"/>
            <a:ext cx="56136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dk2"/>
              </a:buClr>
              <a:buSzPts val="5400"/>
              <a:buNone/>
              <a:defRPr b="0" sz="5400">
                <a:solidFill>
                  <a:schemeClr val="dk2"/>
                </a:solidFill>
              </a:defRPr>
            </a:lvl1pPr>
            <a:lvl2pPr lvl="1">
              <a:spcBef>
                <a:spcPts val="0"/>
              </a:spcBef>
              <a:spcAft>
                <a:spcPts val="0"/>
              </a:spcAft>
              <a:buClr>
                <a:schemeClr val="dk2"/>
              </a:buClr>
              <a:buSzPts val="5400"/>
              <a:buNone/>
              <a:defRPr b="0" sz="5400">
                <a:solidFill>
                  <a:schemeClr val="dk2"/>
                </a:solidFill>
              </a:defRPr>
            </a:lvl2pPr>
            <a:lvl3pPr lvl="2">
              <a:spcBef>
                <a:spcPts val="0"/>
              </a:spcBef>
              <a:spcAft>
                <a:spcPts val="0"/>
              </a:spcAft>
              <a:buClr>
                <a:schemeClr val="dk2"/>
              </a:buClr>
              <a:buSzPts val="5400"/>
              <a:buNone/>
              <a:defRPr b="0" sz="5400">
                <a:solidFill>
                  <a:schemeClr val="dk2"/>
                </a:solidFill>
              </a:defRPr>
            </a:lvl3pPr>
            <a:lvl4pPr lvl="3">
              <a:spcBef>
                <a:spcPts val="0"/>
              </a:spcBef>
              <a:spcAft>
                <a:spcPts val="0"/>
              </a:spcAft>
              <a:buClr>
                <a:schemeClr val="dk2"/>
              </a:buClr>
              <a:buSzPts val="5400"/>
              <a:buNone/>
              <a:defRPr b="0" sz="5400">
                <a:solidFill>
                  <a:schemeClr val="dk2"/>
                </a:solidFill>
              </a:defRPr>
            </a:lvl4pPr>
            <a:lvl5pPr lvl="4">
              <a:spcBef>
                <a:spcPts val="0"/>
              </a:spcBef>
              <a:spcAft>
                <a:spcPts val="0"/>
              </a:spcAft>
              <a:buClr>
                <a:schemeClr val="dk2"/>
              </a:buClr>
              <a:buSzPts val="5400"/>
              <a:buNone/>
              <a:defRPr b="0" sz="5400">
                <a:solidFill>
                  <a:schemeClr val="dk2"/>
                </a:solidFill>
              </a:defRPr>
            </a:lvl5pPr>
            <a:lvl6pPr lvl="5">
              <a:spcBef>
                <a:spcPts val="0"/>
              </a:spcBef>
              <a:spcAft>
                <a:spcPts val="0"/>
              </a:spcAft>
              <a:buClr>
                <a:schemeClr val="dk2"/>
              </a:buClr>
              <a:buSzPts val="5400"/>
              <a:buNone/>
              <a:defRPr b="0" sz="5400">
                <a:solidFill>
                  <a:schemeClr val="dk2"/>
                </a:solidFill>
              </a:defRPr>
            </a:lvl6pPr>
            <a:lvl7pPr lvl="6">
              <a:spcBef>
                <a:spcPts val="0"/>
              </a:spcBef>
              <a:spcAft>
                <a:spcPts val="0"/>
              </a:spcAft>
              <a:buClr>
                <a:schemeClr val="dk2"/>
              </a:buClr>
              <a:buSzPts val="5400"/>
              <a:buNone/>
              <a:defRPr b="0" sz="5400">
                <a:solidFill>
                  <a:schemeClr val="dk2"/>
                </a:solidFill>
              </a:defRPr>
            </a:lvl7pPr>
            <a:lvl8pPr lvl="7">
              <a:spcBef>
                <a:spcPts val="0"/>
              </a:spcBef>
              <a:spcAft>
                <a:spcPts val="0"/>
              </a:spcAft>
              <a:buClr>
                <a:schemeClr val="dk2"/>
              </a:buClr>
              <a:buSzPts val="5400"/>
              <a:buNone/>
              <a:defRPr b="0" sz="5400">
                <a:solidFill>
                  <a:schemeClr val="dk2"/>
                </a:solidFill>
              </a:defRPr>
            </a:lvl8pPr>
            <a:lvl9pPr lvl="8">
              <a:spcBef>
                <a:spcPts val="0"/>
              </a:spcBef>
              <a:spcAft>
                <a:spcPts val="0"/>
              </a:spcAft>
              <a:buClr>
                <a:schemeClr val="dk2"/>
              </a:buClr>
              <a:buSzPts val="5400"/>
              <a:buNone/>
              <a:defRPr b="0" sz="5400">
                <a:solidFill>
                  <a:schemeClr val="dk2"/>
                </a:solidFill>
              </a:defRPr>
            </a:lvl9pPr>
          </a:lstStyle>
          <a:p/>
        </p:txBody>
      </p:sp>
      <p:sp>
        <p:nvSpPr>
          <p:cNvPr id="44" name="Google Shape;4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 name="Google Shape;47;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8" name="Google Shape;48;p9"/>
          <p:cNvSpPr txBox="1"/>
          <p:nvPr>
            <p:ph type="title"/>
          </p:nvPr>
        </p:nvSpPr>
        <p:spPr>
          <a:xfrm>
            <a:off x="265500" y="1039675"/>
            <a:ext cx="4045200" cy="16758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9" name="Google Shape;49;p9"/>
          <p:cNvSpPr txBox="1"/>
          <p:nvPr>
            <p:ph idx="1" type="subTitle"/>
          </p:nvPr>
        </p:nvSpPr>
        <p:spPr>
          <a:xfrm>
            <a:off x="265500" y="27268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ph idx="1" type="body"/>
          </p:nvPr>
        </p:nvSpPr>
        <p:spPr>
          <a:xfrm>
            <a:off x="311700" y="4230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54" name="Google Shape;5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trop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7" name="Google Shape;7;p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jpg"/><Relationship Id="rId4" Type="http://schemas.openxmlformats.org/officeDocument/2006/relationships/image" Target="../media/image2.png"/><Relationship Id="rId5" Type="http://schemas.openxmlformats.org/officeDocument/2006/relationships/image" Target="../media/image12.png"/><Relationship Id="rId6" Type="http://schemas.openxmlformats.org/officeDocument/2006/relationships/image" Target="../media/image1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hyperlink" Target="https://arxiv.org/abs/1807.08816" TargetMode="External"/><Relationship Id="rId4" Type="http://schemas.openxmlformats.org/officeDocument/2006/relationships/image" Target="../media/image24.png"/><Relationship Id="rId5"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1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37.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20.png"/><Relationship Id="rId5"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8.png"/><Relationship Id="rId4" Type="http://schemas.openxmlformats.org/officeDocument/2006/relationships/image" Target="../media/image21.png"/><Relationship Id="rId5"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45.png"/><Relationship Id="rId4" Type="http://schemas.openxmlformats.org/officeDocument/2006/relationships/image" Target="../media/image38.png"/><Relationship Id="rId5" Type="http://schemas.openxmlformats.org/officeDocument/2006/relationships/image" Target="../media/image30.png"/><Relationship Id="rId6" Type="http://schemas.openxmlformats.org/officeDocument/2006/relationships/hyperlink" Target="https://arxiv.org/abs/1903.08183" TargetMode="External"/><Relationship Id="rId7" Type="http://schemas.openxmlformats.org/officeDocument/2006/relationships/hyperlink" Target="https://arxiv.org/abs/1903.08183"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9.png"/><Relationship Id="rId4" Type="http://schemas.openxmlformats.org/officeDocument/2006/relationships/image" Target="../media/image25.png"/><Relationship Id="rId5" Type="http://schemas.openxmlformats.org/officeDocument/2006/relationships/image" Target="../media/image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50.png"/><Relationship Id="rId4" Type="http://schemas.openxmlformats.org/officeDocument/2006/relationships/hyperlink" Target="https://arxiv.org/abs/2306.16214" TargetMode="External"/><Relationship Id="rId5"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32.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74.jp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5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34.png"/><Relationship Id="rId4" Type="http://schemas.openxmlformats.org/officeDocument/2006/relationships/image" Target="../media/image36.png"/><Relationship Id="rId5" Type="http://schemas.openxmlformats.org/officeDocument/2006/relationships/hyperlink" Target="https://arxiv.org/abs/2309.00693"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 Id="rId3"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100.png"/><Relationship Id="rId4" Type="http://schemas.openxmlformats.org/officeDocument/2006/relationships/hyperlink" Target="https://arxiv.org/abs/1911.09745"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92.png"/><Relationship Id="rId4" Type="http://schemas.openxmlformats.org/officeDocument/2006/relationships/image" Target="../media/image51.png"/><Relationship Id="rId5" Type="http://schemas.openxmlformats.org/officeDocument/2006/relationships/image" Target="../media/image8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40.png"/><Relationship Id="rId4" Type="http://schemas.openxmlformats.org/officeDocument/2006/relationships/image" Target="../media/image1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0.jpg"/><Relationship Id="rId4" Type="http://schemas.openxmlformats.org/officeDocument/2006/relationships/image" Target="../media/image6.jpg"/><Relationship Id="rId5" Type="http://schemas.openxmlformats.org/officeDocument/2006/relationships/image" Target="../media/image4.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2.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2.xml"/><Relationship Id="rId3" Type="http://schemas.openxmlformats.org/officeDocument/2006/relationships/hyperlink" Target="http://www.youtube.com/watch?v=HBE8qBtQMuA" TargetMode="External"/><Relationship Id="rId4" Type="http://schemas.openxmlformats.org/officeDocument/2006/relationships/image" Target="../media/image52.jpg"/><Relationship Id="rId5" Type="http://schemas.openxmlformats.org/officeDocument/2006/relationships/image" Target="../media/image43.png"/><Relationship Id="rId6"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63.png"/><Relationship Id="rId4" Type="http://schemas.openxmlformats.org/officeDocument/2006/relationships/image" Target="../media/image53.gif"/><Relationship Id="rId5" Type="http://schemas.openxmlformats.org/officeDocument/2006/relationships/image" Target="../media/image58.jpg"/><Relationship Id="rId6" Type="http://schemas.openxmlformats.org/officeDocument/2006/relationships/image" Target="../media/image6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55.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56.png"/><Relationship Id="rId4" Type="http://schemas.openxmlformats.org/officeDocument/2006/relationships/image" Target="../media/image61.png"/><Relationship Id="rId5" Type="http://schemas.openxmlformats.org/officeDocument/2006/relationships/image" Target="../media/image8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5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63.png"/><Relationship Id="rId4" Type="http://schemas.openxmlformats.org/officeDocument/2006/relationships/image" Target="../media/image53.gif"/><Relationship Id="rId5" Type="http://schemas.openxmlformats.org/officeDocument/2006/relationships/image" Target="../media/image58.jpg"/><Relationship Id="rId6" Type="http://schemas.openxmlformats.org/officeDocument/2006/relationships/image" Target="../media/image6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62.png"/><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69.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5.gif"/><Relationship Id="rId4" Type="http://schemas.openxmlformats.org/officeDocument/2006/relationships/image" Target="../media/image7.gif"/><Relationship Id="rId5"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7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hyperlink" Target="https://inpta.iitr.ac.in/"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76.png"/><Relationship Id="rId4" Type="http://schemas.openxmlformats.org/officeDocument/2006/relationships/image" Target="../media/image8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84.png"/><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6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 Id="rId3" Type="http://schemas.openxmlformats.org/officeDocument/2006/relationships/image" Target="../media/image42.png"/><Relationship Id="rId4" Type="http://schemas.openxmlformats.org/officeDocument/2006/relationships/hyperlink" Target="https://ui.adsabs.harvard.edu/link_gateway/2023MNRAS.525.1153V/arxiv:2308.03017" TargetMode="External"/><Relationship Id="rId5" Type="http://schemas.openxmlformats.org/officeDocument/2006/relationships/image" Target="../media/image8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39.png"/><Relationship Id="rId4" Type="http://schemas.openxmlformats.org/officeDocument/2006/relationships/image" Target="../media/image25.png"/><Relationship Id="rId5" Type="http://schemas.openxmlformats.org/officeDocument/2006/relationships/image" Target="../media/image4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13.png"/><Relationship Id="rId5" Type="http://schemas.openxmlformats.org/officeDocument/2006/relationships/image" Target="../media/image9.png"/><Relationship Id="rId6"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 Id="rId3" Type="http://schemas.openxmlformats.org/officeDocument/2006/relationships/image" Target="../media/image7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 Id="rId3" Type="http://schemas.openxmlformats.org/officeDocument/2006/relationships/image" Target="../media/image96.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 Id="rId3" Type="http://schemas.openxmlformats.org/officeDocument/2006/relationships/image" Target="../media/image4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4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42.png"/><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 Id="rId3" Type="http://schemas.openxmlformats.org/officeDocument/2006/relationships/image" Target="../media/image110.png"/><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6.xml"/><Relationship Id="rId3" Type="http://schemas.openxmlformats.org/officeDocument/2006/relationships/hyperlink" Target="http://www.youtube.com/watch?v=k8EpoFnNNb4" TargetMode="External"/><Relationship Id="rId4" Type="http://schemas.openxmlformats.org/officeDocument/2006/relationships/image" Target="../media/image98.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7.xml"/><Relationship Id="rId3" Type="http://schemas.openxmlformats.org/officeDocument/2006/relationships/image" Target="../media/image106.png"/><Relationship Id="rId4" Type="http://schemas.openxmlformats.org/officeDocument/2006/relationships/hyperlink" Target="https://arxiv.org/abs/2004.13392"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8.xml"/><Relationship Id="rId3" Type="http://schemas.openxmlformats.org/officeDocument/2006/relationships/hyperlink" Target="http://www.youtube.com/watch?v=HBE8qBtQMuA" TargetMode="External"/><Relationship Id="rId4" Type="http://schemas.openxmlformats.org/officeDocument/2006/relationships/image" Target="../media/image52.jpg"/><Relationship Id="rId5" Type="http://schemas.openxmlformats.org/officeDocument/2006/relationships/image" Target="../media/image90.png"/><Relationship Id="rId6" Type="http://schemas.openxmlformats.org/officeDocument/2006/relationships/hyperlink" Target="http://www.youtube.com/watch?v=gUo3jLaJ3K0" TargetMode="External"/><Relationship Id="rId7" Type="http://schemas.openxmlformats.org/officeDocument/2006/relationships/image" Target="../media/image87.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89.png"/><Relationship Id="rId4" Type="http://schemas.openxmlformats.org/officeDocument/2006/relationships/hyperlink" Target="https://arxiv.org/abs/2103.05274"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49.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0.xml"/><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hyperlink" Target="https://arxiv.org/abs/2103.05274" TargetMode="External"/><Relationship Id="rId6" Type="http://schemas.openxmlformats.org/officeDocument/2006/relationships/image" Target="../media/image11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1.xml"/><Relationship Id="rId3" Type="http://schemas.openxmlformats.org/officeDocument/2006/relationships/image" Target="../media/image82.png"/><Relationship Id="rId4" Type="http://schemas.openxmlformats.org/officeDocument/2006/relationships/image" Target="../media/image8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2.xml"/><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hyperlink" Target="https://arxiv.org/abs/2103.05274" TargetMode="External"/><Relationship Id="rId6" Type="http://schemas.openxmlformats.org/officeDocument/2006/relationships/image" Target="../media/image4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3.xml"/><Relationship Id="rId3" Type="http://schemas.openxmlformats.org/officeDocument/2006/relationships/hyperlink" Target="http://www.youtube.com/watch?v=HBE8qBtQMuA" TargetMode="External"/><Relationship Id="rId4" Type="http://schemas.openxmlformats.org/officeDocument/2006/relationships/image" Target="../media/image52.jpg"/><Relationship Id="rId5" Type="http://schemas.openxmlformats.org/officeDocument/2006/relationships/image" Target="../media/image43.png"/><Relationship Id="rId6" Type="http://schemas.openxmlformats.org/officeDocument/2006/relationships/image" Target="../media/image4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4.xml"/><Relationship Id="rId3" Type="http://schemas.openxmlformats.org/officeDocument/2006/relationships/image" Target="../media/image113.png"/><Relationship Id="rId4" Type="http://schemas.openxmlformats.org/officeDocument/2006/relationships/image" Target="../media/image95.png"/><Relationship Id="rId5" Type="http://schemas.openxmlformats.org/officeDocument/2006/relationships/image" Target="../media/image116.png"/><Relationship Id="rId6" Type="http://schemas.openxmlformats.org/officeDocument/2006/relationships/image" Target="../media/image102.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5.xml"/><Relationship Id="rId3" Type="http://schemas.openxmlformats.org/officeDocument/2006/relationships/image" Target="../media/image55.png"/><Relationship Id="rId4" Type="http://schemas.openxmlformats.org/officeDocument/2006/relationships/image" Target="../media/image5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6.xml"/><Relationship Id="rId3" Type="http://schemas.openxmlformats.org/officeDocument/2006/relationships/image" Target="../media/image9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7.xml"/><Relationship Id="rId3" Type="http://schemas.openxmlformats.org/officeDocument/2006/relationships/image" Target="../media/image56.png"/><Relationship Id="rId4" Type="http://schemas.openxmlformats.org/officeDocument/2006/relationships/image" Target="../media/image61.png"/><Relationship Id="rId5" Type="http://schemas.openxmlformats.org/officeDocument/2006/relationships/image" Target="../media/image8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8.xml"/><Relationship Id="rId3" Type="http://schemas.openxmlformats.org/officeDocument/2006/relationships/image" Target="../media/image62.png"/><Relationship Id="rId4" Type="http://schemas.openxmlformats.org/officeDocument/2006/relationships/image" Target="../media/image6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9.xml"/><Relationship Id="rId3" Type="http://schemas.openxmlformats.org/officeDocument/2006/relationships/image" Target="../media/image5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8.png"/><Relationship Id="rId5"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1.xml"/><Relationship Id="rId3" Type="http://schemas.openxmlformats.org/officeDocument/2006/relationships/image" Target="../media/image34.png"/><Relationship Id="rId4" Type="http://schemas.openxmlformats.org/officeDocument/2006/relationships/image" Target="../media/image36.png"/><Relationship Id="rId5" Type="http://schemas.openxmlformats.org/officeDocument/2006/relationships/hyperlink" Target="https://arxiv.org/abs/2309.00693"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76.png"/><Relationship Id="rId4" Type="http://schemas.openxmlformats.org/officeDocument/2006/relationships/image" Target="../media/image8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hyperlink" Target="https://inpta.iitr.ac.in/"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4.xml"/><Relationship Id="rId3" Type="http://schemas.openxmlformats.org/officeDocument/2006/relationships/image" Target="../media/image6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6.xml"/><Relationship Id="rId3" Type="http://schemas.openxmlformats.org/officeDocument/2006/relationships/image" Target="../media/image42.png"/><Relationship Id="rId4" Type="http://schemas.openxmlformats.org/officeDocument/2006/relationships/hyperlink" Target="https://ui.adsabs.harvard.edu/link_gateway/2023MNRAS.525.1153V/arxiv:2308.03017" TargetMode="External"/><Relationship Id="rId5" Type="http://schemas.openxmlformats.org/officeDocument/2006/relationships/image" Target="../media/image8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99.png"/><Relationship Id="rId4" Type="http://schemas.openxmlformats.org/officeDocument/2006/relationships/image" Target="../media/image11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11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9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29.png"/><Relationship Id="rId4" Type="http://schemas.openxmlformats.org/officeDocument/2006/relationships/image" Target="../media/image3.gi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0.xml"/><Relationship Id="rId3" Type="http://schemas.openxmlformats.org/officeDocument/2006/relationships/image" Target="../media/image9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1.xml"/><Relationship Id="rId3" Type="http://schemas.openxmlformats.org/officeDocument/2006/relationships/image" Target="../media/image5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2.xml"/><Relationship Id="rId3" Type="http://schemas.openxmlformats.org/officeDocument/2006/relationships/image" Target="../media/image107.png"/><Relationship Id="rId4" Type="http://schemas.openxmlformats.org/officeDocument/2006/relationships/hyperlink" Target="https://arxiv.org/abs/2306.16214" TargetMode="External"/><Relationship Id="rId5" Type="http://schemas.openxmlformats.org/officeDocument/2006/relationships/hyperlink" Target="https://arxiv.org/abs/2306.16214"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3.xml"/><Relationship Id="rId3" Type="http://schemas.openxmlformats.org/officeDocument/2006/relationships/image" Target="../media/image119.png"/><Relationship Id="rId4" Type="http://schemas.openxmlformats.org/officeDocument/2006/relationships/image" Target="../media/image37.gi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37.gif"/><Relationship Id="rId4" Type="http://schemas.openxmlformats.org/officeDocument/2006/relationships/image" Target="../media/image101.png"/><Relationship Id="rId5" Type="http://schemas.openxmlformats.org/officeDocument/2006/relationships/hyperlink" Target="https://arxiv.org/abs/1707.01615" TargetMode="External"/><Relationship Id="rId6" Type="http://schemas.openxmlformats.org/officeDocument/2006/relationships/image" Target="../media/image108.png"/><Relationship Id="rId7" Type="http://schemas.openxmlformats.org/officeDocument/2006/relationships/image" Target="../media/image10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5.xml"/><Relationship Id="rId3" Type="http://schemas.openxmlformats.org/officeDocument/2006/relationships/image" Target="../media/image109.png"/><Relationship Id="rId4" Type="http://schemas.openxmlformats.org/officeDocument/2006/relationships/image" Target="../media/image3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6.xml"/><Relationship Id="rId3" Type="http://schemas.openxmlformats.org/officeDocument/2006/relationships/hyperlink" Target="http://www.youtube.com/watch?v=HBE8qBtQMuA" TargetMode="External"/><Relationship Id="rId4" Type="http://schemas.openxmlformats.org/officeDocument/2006/relationships/image" Target="../media/image52.jpg"/><Relationship Id="rId5" Type="http://schemas.openxmlformats.org/officeDocument/2006/relationships/image" Target="../media/image43.png"/><Relationship Id="rId6" Type="http://schemas.openxmlformats.org/officeDocument/2006/relationships/image" Target="../media/image4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89.png"/><Relationship Id="rId4" Type="http://schemas.openxmlformats.org/officeDocument/2006/relationships/hyperlink" Target="https://arxiv.org/abs/2103.05274"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8.xml"/><Relationship Id="rId3" Type="http://schemas.openxmlformats.org/officeDocument/2006/relationships/image" Target="../media/image103.png"/><Relationship Id="rId4" Type="http://schemas.openxmlformats.org/officeDocument/2006/relationships/image" Target="../media/image105.png"/><Relationship Id="rId5" Type="http://schemas.openxmlformats.org/officeDocument/2006/relationships/image" Target="../media/image50.png"/><Relationship Id="rId6" Type="http://schemas.openxmlformats.org/officeDocument/2006/relationships/hyperlink" Target="https://arxiv.org/abs/2306.16214"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hyperlink" Target="https://arxiv.org/abs/1710.05832" TargetMode="Externa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3"/>
          <p:cNvSpPr txBox="1"/>
          <p:nvPr>
            <p:ph type="ctrTitle"/>
          </p:nvPr>
        </p:nvSpPr>
        <p:spPr>
          <a:xfrm>
            <a:off x="292825" y="1178200"/>
            <a:ext cx="8497200" cy="16194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0" i="1" lang="en" sz="3277">
                <a:solidFill>
                  <a:srgbClr val="FF0000"/>
                </a:solidFill>
              </a:rPr>
              <a:t>Nano-Hz GW Astronomy: Its Promises</a:t>
            </a:r>
            <a:br>
              <a:rPr b="0" i="1" lang="en" sz="3277">
                <a:solidFill>
                  <a:srgbClr val="FF0000"/>
                </a:solidFill>
              </a:rPr>
            </a:br>
            <a:r>
              <a:rPr lang="en"/>
              <a:t> </a:t>
            </a:r>
            <a:endParaRPr/>
          </a:p>
        </p:txBody>
      </p:sp>
      <p:sp>
        <p:nvSpPr>
          <p:cNvPr id="67" name="Google Shape;67;p13"/>
          <p:cNvSpPr txBox="1"/>
          <p:nvPr>
            <p:ph idx="1" type="subTitle"/>
          </p:nvPr>
        </p:nvSpPr>
        <p:spPr>
          <a:xfrm>
            <a:off x="2515500" y="2340325"/>
            <a:ext cx="4113000" cy="7926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SzPts val="688"/>
              <a:buNone/>
            </a:pPr>
            <a:r>
              <a:rPr i="1" lang="en" sz="2500">
                <a:solidFill>
                  <a:srgbClr val="0000FF"/>
                </a:solidFill>
              </a:rPr>
              <a:t>A. Gopakumar</a:t>
            </a:r>
            <a:br>
              <a:rPr i="1" lang="en" sz="2500">
                <a:solidFill>
                  <a:srgbClr val="0000FF"/>
                </a:solidFill>
              </a:rPr>
            </a:br>
            <a:r>
              <a:rPr i="1" lang="en" sz="2500">
                <a:solidFill>
                  <a:srgbClr val="0000FF"/>
                </a:solidFill>
              </a:rPr>
              <a:t>TIFR, Mumbai, India </a:t>
            </a:r>
            <a:endParaRPr i="1" sz="2500">
              <a:solidFill>
                <a:srgbClr val="0000FF"/>
              </a:solidFill>
            </a:endParaRPr>
          </a:p>
          <a:p>
            <a:pPr indent="0" lvl="0" marL="0" rtl="0" algn="l">
              <a:lnSpc>
                <a:spcPct val="80000"/>
              </a:lnSpc>
              <a:spcBef>
                <a:spcPts val="0"/>
              </a:spcBef>
              <a:spcAft>
                <a:spcPts val="0"/>
              </a:spcAft>
              <a:buSzPts val="688"/>
              <a:buNone/>
            </a:pPr>
            <a:r>
              <a:rPr i="1" lang="en" sz="2500">
                <a:solidFill>
                  <a:srgbClr val="0000FF"/>
                </a:solidFill>
              </a:rPr>
              <a:t>    </a:t>
            </a:r>
            <a:endParaRPr i="1" sz="2500">
              <a:solidFill>
                <a:srgbClr val="0000FF"/>
              </a:solidFill>
            </a:endParaRPr>
          </a:p>
        </p:txBody>
      </p:sp>
      <p:pic>
        <p:nvPicPr>
          <p:cNvPr id="68" name="Google Shape;68;p13"/>
          <p:cNvPicPr preferRelativeResize="0"/>
          <p:nvPr/>
        </p:nvPicPr>
        <p:blipFill rotWithShape="1">
          <a:blip r:embed="rId3">
            <a:alphaModFix/>
          </a:blip>
          <a:srcRect b="38570" l="0" r="0" t="29341"/>
          <a:stretch/>
        </p:blipFill>
        <p:spPr>
          <a:xfrm>
            <a:off x="2515500" y="4239575"/>
            <a:ext cx="2133416" cy="686775"/>
          </a:xfrm>
          <a:prstGeom prst="rect">
            <a:avLst/>
          </a:prstGeom>
          <a:noFill/>
          <a:ln>
            <a:noFill/>
          </a:ln>
        </p:spPr>
      </p:pic>
      <p:sp>
        <p:nvSpPr>
          <p:cNvPr id="69" name="Google Shape;69;p13"/>
          <p:cNvSpPr txBox="1"/>
          <p:nvPr/>
        </p:nvSpPr>
        <p:spPr>
          <a:xfrm>
            <a:off x="414000" y="3056888"/>
            <a:ext cx="8316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2400">
                <a:solidFill>
                  <a:srgbClr val="0000FF"/>
                </a:solidFill>
                <a:latin typeface="Open Sans"/>
                <a:ea typeface="Open Sans"/>
                <a:cs typeface="Open Sans"/>
                <a:sym typeface="Open Sans"/>
              </a:rPr>
              <a:t>                                 (</a:t>
            </a:r>
            <a:r>
              <a:rPr lang="en" sz="2100">
                <a:solidFill>
                  <a:srgbClr val="0000FF"/>
                </a:solidFill>
                <a:highlight>
                  <a:srgbClr val="FFFFFF"/>
                </a:highlight>
                <a:latin typeface="Caveat"/>
                <a:ea typeface="Caveat"/>
                <a:cs typeface="Caveat"/>
                <a:sym typeface="Caveat"/>
              </a:rPr>
              <a:t>KGWG-10</a:t>
            </a:r>
            <a:r>
              <a:rPr i="1" lang="en" sz="2200">
                <a:solidFill>
                  <a:srgbClr val="CC0000"/>
                </a:solidFill>
                <a:latin typeface="Open Sans"/>
                <a:ea typeface="Open Sans"/>
                <a:cs typeface="Open Sans"/>
                <a:sym typeface="Open Sans"/>
              </a:rPr>
              <a:t>,</a:t>
            </a:r>
            <a:r>
              <a:rPr i="1" lang="en" sz="2000">
                <a:solidFill>
                  <a:srgbClr val="CC0000"/>
                </a:solidFill>
                <a:latin typeface="Open Sans"/>
                <a:ea typeface="Open Sans"/>
                <a:cs typeface="Open Sans"/>
                <a:sym typeface="Open Sans"/>
              </a:rPr>
              <a:t> 08/27/2025)</a:t>
            </a:r>
            <a:endParaRPr i="1" sz="1000">
              <a:solidFill>
                <a:srgbClr val="CC0000"/>
              </a:solidFill>
              <a:latin typeface="Open Sans"/>
              <a:ea typeface="Open Sans"/>
              <a:cs typeface="Open Sans"/>
              <a:sym typeface="Open Sans"/>
            </a:endParaRPr>
          </a:p>
        </p:txBody>
      </p:sp>
      <p:pic>
        <p:nvPicPr>
          <p:cNvPr id="70" name="Google Shape;70;p13"/>
          <p:cNvPicPr preferRelativeResize="0"/>
          <p:nvPr/>
        </p:nvPicPr>
        <p:blipFill>
          <a:blip r:embed="rId4">
            <a:alphaModFix/>
          </a:blip>
          <a:stretch>
            <a:fillRect/>
          </a:stretch>
        </p:blipFill>
        <p:spPr>
          <a:xfrm>
            <a:off x="988913" y="4239575"/>
            <a:ext cx="1373575" cy="686775"/>
          </a:xfrm>
          <a:prstGeom prst="rect">
            <a:avLst/>
          </a:prstGeom>
          <a:noFill/>
          <a:ln>
            <a:noFill/>
          </a:ln>
          <a:effectLst>
            <a:outerShdw blurRad="57150" rotWithShape="0" algn="bl" dir="5400000" dist="19050">
              <a:srgbClr val="000000">
                <a:alpha val="50000"/>
              </a:srgbClr>
            </a:outerShdw>
          </a:effectLst>
        </p:spPr>
      </p:pic>
      <p:sp>
        <p:nvSpPr>
          <p:cNvPr id="71" name="Google Shape;71;p13"/>
          <p:cNvSpPr txBox="1"/>
          <p:nvPr/>
        </p:nvSpPr>
        <p:spPr>
          <a:xfrm>
            <a:off x="2631925" y="3486150"/>
            <a:ext cx="6158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i="1" sz="1800">
              <a:solidFill>
                <a:srgbClr val="980000"/>
              </a:solidFill>
              <a:latin typeface="Open Sans"/>
              <a:ea typeface="Open Sans"/>
              <a:cs typeface="Open Sans"/>
              <a:sym typeface="Open Sans"/>
            </a:endParaRPr>
          </a:p>
        </p:txBody>
      </p:sp>
      <p:pic>
        <p:nvPicPr>
          <p:cNvPr id="72" name="Google Shape;72;p13"/>
          <p:cNvPicPr preferRelativeResize="0"/>
          <p:nvPr/>
        </p:nvPicPr>
        <p:blipFill>
          <a:blip r:embed="rId5">
            <a:alphaModFix/>
          </a:blip>
          <a:stretch>
            <a:fillRect/>
          </a:stretch>
        </p:blipFill>
        <p:spPr>
          <a:xfrm>
            <a:off x="4801925" y="4157725"/>
            <a:ext cx="1081599" cy="850475"/>
          </a:xfrm>
          <a:prstGeom prst="rect">
            <a:avLst/>
          </a:prstGeom>
          <a:noFill/>
          <a:ln>
            <a:noFill/>
          </a:ln>
        </p:spPr>
      </p:pic>
      <p:pic>
        <p:nvPicPr>
          <p:cNvPr id="73" name="Google Shape;73;p13"/>
          <p:cNvPicPr preferRelativeResize="0"/>
          <p:nvPr/>
        </p:nvPicPr>
        <p:blipFill>
          <a:blip r:embed="rId6">
            <a:alphaModFix/>
          </a:blip>
          <a:stretch>
            <a:fillRect/>
          </a:stretch>
        </p:blipFill>
        <p:spPr>
          <a:xfrm>
            <a:off x="6169718" y="4301067"/>
            <a:ext cx="1858383" cy="554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2"/>
          <p:cNvSpPr txBox="1"/>
          <p:nvPr>
            <p:ph type="title"/>
          </p:nvPr>
        </p:nvSpPr>
        <p:spPr>
          <a:xfrm>
            <a:off x="311700" y="132425"/>
            <a:ext cx="8520600" cy="707400"/>
          </a:xfrm>
          <a:prstGeom prst="rect">
            <a:avLst/>
          </a:prstGeom>
          <a:solidFill>
            <a:srgbClr val="F3F3F3"/>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 </a:t>
            </a:r>
            <a:r>
              <a:rPr b="0" i="1" lang="en"/>
              <a:t>Multi-Messenger 𝜈 Astronomy</a:t>
            </a:r>
            <a:r>
              <a:rPr lang="en"/>
              <a:t> </a:t>
            </a:r>
            <a:r>
              <a:rPr b="0" lang="en"/>
              <a:t>(</a:t>
            </a:r>
            <a:r>
              <a:rPr lang="en"/>
              <a:t> </a:t>
            </a:r>
            <a:r>
              <a:rPr b="0" lang="en" sz="1900">
                <a:solidFill>
                  <a:srgbClr val="FF0000"/>
                </a:solidFill>
                <a:highlight>
                  <a:srgbClr val="FFFFFF"/>
                </a:highlight>
                <a:uFill>
                  <a:noFill/>
                </a:uFill>
                <a:latin typeface="Arial"/>
                <a:ea typeface="Arial"/>
                <a:cs typeface="Arial"/>
                <a:sym typeface="Arial"/>
                <a:hlinkClick r:id="rId3">
                  <a:extLst>
                    <a:ext uri="{A12FA001-AC4F-418D-AE19-62706E023703}">
                      <ahyp:hlinkClr val="tx"/>
                    </a:ext>
                  </a:extLst>
                </a:hlinkClick>
              </a:rPr>
              <a:t>arXiv:1807.08816</a:t>
            </a:r>
            <a:r>
              <a:rPr b="0" lang="en" sz="1900">
                <a:solidFill>
                  <a:srgbClr val="FF0000"/>
                </a:solidFill>
                <a:highlight>
                  <a:srgbClr val="FFFFFF"/>
                </a:highlight>
                <a:latin typeface="Arial"/>
                <a:ea typeface="Arial"/>
                <a:cs typeface="Arial"/>
                <a:sym typeface="Arial"/>
              </a:rPr>
              <a:t> </a:t>
            </a:r>
            <a:r>
              <a:rPr b="0" lang="en"/>
              <a:t>)</a:t>
            </a:r>
            <a:endParaRPr b="0"/>
          </a:p>
        </p:txBody>
      </p:sp>
      <p:pic>
        <p:nvPicPr>
          <p:cNvPr id="155" name="Google Shape;155;p22"/>
          <p:cNvPicPr preferRelativeResize="0"/>
          <p:nvPr/>
        </p:nvPicPr>
        <p:blipFill>
          <a:blip r:embed="rId4">
            <a:alphaModFix/>
          </a:blip>
          <a:stretch>
            <a:fillRect/>
          </a:stretch>
        </p:blipFill>
        <p:spPr>
          <a:xfrm>
            <a:off x="152400" y="992225"/>
            <a:ext cx="5467350" cy="2762250"/>
          </a:xfrm>
          <a:prstGeom prst="rect">
            <a:avLst/>
          </a:prstGeom>
          <a:noFill/>
          <a:ln>
            <a:noFill/>
          </a:ln>
        </p:spPr>
      </p:pic>
      <p:pic>
        <p:nvPicPr>
          <p:cNvPr id="156" name="Google Shape;156;p22"/>
          <p:cNvPicPr preferRelativeResize="0"/>
          <p:nvPr/>
        </p:nvPicPr>
        <p:blipFill>
          <a:blip r:embed="rId5">
            <a:alphaModFix/>
          </a:blip>
          <a:stretch>
            <a:fillRect/>
          </a:stretch>
        </p:blipFill>
        <p:spPr>
          <a:xfrm>
            <a:off x="5772150" y="992225"/>
            <a:ext cx="3219450" cy="3351331"/>
          </a:xfrm>
          <a:prstGeom prst="rect">
            <a:avLst/>
          </a:prstGeom>
          <a:noFill/>
          <a:ln>
            <a:noFill/>
          </a:ln>
        </p:spPr>
      </p:pic>
      <p:sp>
        <p:nvSpPr>
          <p:cNvPr id="157" name="Google Shape;157;p22"/>
          <p:cNvSpPr txBox="1"/>
          <p:nvPr/>
        </p:nvSpPr>
        <p:spPr>
          <a:xfrm>
            <a:off x="886550" y="4481875"/>
            <a:ext cx="77793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i="1" sz="2700">
              <a:solidFill>
                <a:srgbClr val="0000FF"/>
              </a:solidFill>
              <a:latin typeface="Open Sans"/>
              <a:ea typeface="Open Sans"/>
              <a:cs typeface="Open Sans"/>
              <a:sym typeface="Open Sans"/>
            </a:endParaRPr>
          </a:p>
        </p:txBody>
      </p:sp>
      <p:sp>
        <p:nvSpPr>
          <p:cNvPr id="158" name="Google Shape;158;p22"/>
          <p:cNvSpPr txBox="1"/>
          <p:nvPr/>
        </p:nvSpPr>
        <p:spPr>
          <a:xfrm>
            <a:off x="414125" y="4208925"/>
            <a:ext cx="81783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rgbClr val="333333"/>
                </a:solidFill>
              </a:rPr>
              <a:t>Muon track detections -&gt;</a:t>
            </a:r>
            <a:r>
              <a:rPr lang="en" sz="1800">
                <a:solidFill>
                  <a:srgbClr val="333333"/>
                </a:solidFill>
              </a:rPr>
              <a:t> ~a </a:t>
            </a:r>
            <a:r>
              <a:rPr lang="en" sz="1800">
                <a:solidFill>
                  <a:schemeClr val="dk2"/>
                </a:solidFill>
              </a:rPr>
              <a:t>290 TeV </a:t>
            </a:r>
            <a:r>
              <a:rPr i="1" lang="en" sz="2400">
                <a:solidFill>
                  <a:schemeClr val="accent1"/>
                </a:solidFill>
                <a:latin typeface="PT Sans Narrow"/>
                <a:ea typeface="PT Sans Narrow"/>
                <a:cs typeface="PT Sans Narrow"/>
                <a:sym typeface="PT Sans Narrow"/>
              </a:rPr>
              <a:t>𝜈 </a:t>
            </a:r>
            <a:r>
              <a:rPr i="1" lang="en" sz="1900">
                <a:solidFill>
                  <a:srgbClr val="212121"/>
                </a:solidFill>
              </a:rPr>
              <a:t>&amp; follow-up MAGIC observations  reveal 400 GeV</a:t>
            </a:r>
            <a:r>
              <a:rPr i="1" lang="en" sz="2400">
                <a:solidFill>
                  <a:srgbClr val="212121"/>
                </a:solidFill>
              </a:rPr>
              <a:t> </a:t>
            </a:r>
            <a:r>
              <a:rPr i="1" lang="en" sz="2400">
                <a:solidFill>
                  <a:schemeClr val="accent1"/>
                </a:solidFill>
              </a:rPr>
              <a:t>γ-rays </a:t>
            </a:r>
            <a:r>
              <a:rPr i="1" lang="en" sz="2400">
                <a:solidFill>
                  <a:srgbClr val="333333"/>
                </a:solidFill>
              </a:rPr>
              <a:t>from</a:t>
            </a:r>
            <a:r>
              <a:rPr i="1" lang="en" sz="2400">
                <a:solidFill>
                  <a:srgbClr val="222222"/>
                </a:solidFill>
              </a:rPr>
              <a:t> </a:t>
            </a:r>
            <a:r>
              <a:rPr i="1" lang="en" sz="2400">
                <a:solidFill>
                  <a:schemeClr val="accent1"/>
                </a:solidFill>
              </a:rPr>
              <a:t>TXS 0506+056 </a:t>
            </a:r>
            <a:r>
              <a:rPr lang="en" sz="600">
                <a:solidFill>
                  <a:schemeClr val="dk2"/>
                </a:solidFill>
              </a:rPr>
              <a:t> </a:t>
            </a:r>
            <a:endParaRPr sz="600">
              <a:solidFill>
                <a:schemeClr val="dk2"/>
              </a:solidFill>
            </a:endParaRPr>
          </a:p>
        </p:txBody>
      </p:sp>
      <p:sp>
        <p:nvSpPr>
          <p:cNvPr id="159" name="Google Shape;159;p22"/>
          <p:cNvSpPr txBox="1"/>
          <p:nvPr/>
        </p:nvSpPr>
        <p:spPr>
          <a:xfrm>
            <a:off x="3029550" y="1065050"/>
            <a:ext cx="27426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rgbClr val="FF0000"/>
                </a:solidFill>
                <a:latin typeface="Caveat"/>
                <a:ea typeface="Caveat"/>
                <a:cs typeface="Caveat"/>
                <a:sym typeface="Caveat"/>
              </a:rPr>
              <a:t>Hwang, Im ++ </a:t>
            </a:r>
            <a:endParaRPr sz="2500">
              <a:solidFill>
                <a:srgbClr val="FF0000"/>
              </a:solidFill>
              <a:latin typeface="Caveat"/>
              <a:ea typeface="Caveat"/>
              <a:cs typeface="Caveat"/>
              <a:sym typeface="Cave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3" name="Shape 163"/>
        <p:cNvGrpSpPr/>
        <p:nvPr/>
      </p:nvGrpSpPr>
      <p:grpSpPr>
        <a:xfrm>
          <a:off x="0" y="0"/>
          <a:ext cx="0" cy="0"/>
          <a:chOff x="0" y="0"/>
          <a:chExt cx="0" cy="0"/>
        </a:xfrm>
      </p:grpSpPr>
      <p:sp>
        <p:nvSpPr>
          <p:cNvPr id="164" name="Google Shape;164;p23"/>
          <p:cNvSpPr txBox="1"/>
          <p:nvPr>
            <p:ph idx="4294967295" type="title"/>
          </p:nvPr>
        </p:nvSpPr>
        <p:spPr>
          <a:xfrm>
            <a:off x="187650" y="1302300"/>
            <a:ext cx="8768700" cy="2538900"/>
          </a:xfrm>
          <a:prstGeom prst="rect">
            <a:avLst/>
          </a:prstGeom>
          <a:solidFill>
            <a:srgbClr val="EFEFEF"/>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    </a:t>
            </a:r>
            <a:r>
              <a:rPr lang="en" sz="4400">
                <a:solidFill>
                  <a:srgbClr val="0000FF"/>
                </a:solidFill>
                <a:latin typeface="Caveat"/>
                <a:ea typeface="Caveat"/>
                <a:cs typeface="Caveat"/>
                <a:sym typeface="Caveat"/>
              </a:rPr>
              <a:t>Team Eccentric’s interests are on such events </a:t>
            </a:r>
            <a:br>
              <a:rPr lang="en" sz="4400">
                <a:solidFill>
                  <a:srgbClr val="0000FF"/>
                </a:solidFill>
                <a:latin typeface="Caveat"/>
                <a:ea typeface="Caveat"/>
                <a:cs typeface="Caveat"/>
                <a:sym typeface="Caveat"/>
              </a:rPr>
            </a:br>
            <a:r>
              <a:rPr lang="en" sz="4400">
                <a:solidFill>
                  <a:srgbClr val="0000FF"/>
                </a:solidFill>
                <a:latin typeface="Caveat"/>
                <a:ea typeface="Caveat"/>
                <a:cs typeface="Caveat"/>
                <a:sym typeface="Caveat"/>
              </a:rPr>
              <a:t>                           &amp;</a:t>
            </a:r>
            <a:br>
              <a:rPr lang="en" sz="4400">
                <a:solidFill>
                  <a:srgbClr val="0000FF"/>
                </a:solidFill>
                <a:latin typeface="Caveat"/>
                <a:ea typeface="Caveat"/>
                <a:cs typeface="Caveat"/>
                <a:sym typeface="Caveat"/>
              </a:rPr>
            </a:br>
            <a:r>
              <a:rPr lang="en" sz="4400">
                <a:solidFill>
                  <a:srgbClr val="0000FF"/>
                </a:solidFill>
                <a:latin typeface="Caveat"/>
                <a:ea typeface="Caveat"/>
                <a:cs typeface="Caveat"/>
                <a:sym typeface="Caveat"/>
              </a:rPr>
              <a:t> </a:t>
            </a:r>
            <a:r>
              <a:rPr lang="en" sz="5177">
                <a:solidFill>
                  <a:srgbClr val="FF0000"/>
                </a:solidFill>
                <a:latin typeface="Caveat"/>
                <a:ea typeface="Caveat"/>
                <a:cs typeface="Caveat"/>
                <a:sym typeface="Caveat"/>
              </a:rPr>
              <a:t>We employ </a:t>
            </a:r>
            <a:r>
              <a:rPr lang="en" sz="5177">
                <a:solidFill>
                  <a:srgbClr val="0000FF"/>
                </a:solidFill>
                <a:latin typeface="Caveat"/>
                <a:ea typeface="Caveat"/>
                <a:cs typeface="Caveat"/>
                <a:sym typeface="Caveat"/>
              </a:rPr>
              <a:t>General Relativistic inputs </a:t>
            </a:r>
            <a:r>
              <a:rPr lang="en" sz="5177">
                <a:solidFill>
                  <a:srgbClr val="FF0000"/>
                </a:solidFill>
                <a:latin typeface="Caveat"/>
                <a:ea typeface="Caveat"/>
                <a:cs typeface="Caveat"/>
                <a:sym typeface="Caveat"/>
              </a:rPr>
              <a:t>to analyse observational implications of such events </a:t>
            </a:r>
            <a:endParaRPr sz="5177">
              <a:solidFill>
                <a:srgbClr val="FF0000"/>
              </a:solidFill>
              <a:latin typeface="Caveat"/>
              <a:ea typeface="Caveat"/>
              <a:cs typeface="Caveat"/>
              <a:sym typeface="Cave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4"/>
          <p:cNvSpPr txBox="1"/>
          <p:nvPr>
            <p:ph idx="1" type="body"/>
          </p:nvPr>
        </p:nvSpPr>
        <p:spPr>
          <a:xfrm>
            <a:off x="332400" y="2519850"/>
            <a:ext cx="3129600" cy="2255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3000">
                <a:solidFill>
                  <a:srgbClr val="FF0000"/>
                </a:solidFill>
                <a:latin typeface="Caveat"/>
                <a:ea typeface="Caveat"/>
                <a:cs typeface="Caveat"/>
                <a:sym typeface="Caveat"/>
              </a:rPr>
              <a:t> </a:t>
            </a:r>
            <a:r>
              <a:rPr lang="en" sz="3200">
                <a:solidFill>
                  <a:srgbClr val="0000FF"/>
                </a:solidFill>
                <a:latin typeface="Caveat"/>
                <a:ea typeface="Caveat"/>
                <a:cs typeface="Caveat"/>
                <a:sym typeface="Caveat"/>
              </a:rPr>
              <a:t>Era of </a:t>
            </a:r>
            <a:r>
              <a:rPr lang="en" sz="3200">
                <a:solidFill>
                  <a:srgbClr val="0000FF"/>
                </a:solidFill>
                <a:latin typeface="Caveat"/>
                <a:ea typeface="Caveat"/>
                <a:cs typeface="Caveat"/>
                <a:sym typeface="Caveat"/>
              </a:rPr>
              <a:t>Persistent Multi-Messenger  GW Astronomy is </a:t>
            </a:r>
            <a:r>
              <a:rPr lang="en" sz="3200">
                <a:solidFill>
                  <a:srgbClr val="0000FF"/>
                </a:solidFill>
                <a:latin typeface="Arial"/>
                <a:ea typeface="Arial"/>
                <a:cs typeface="Arial"/>
                <a:sym typeface="Arial"/>
              </a:rPr>
              <a:t>FAST</a:t>
            </a:r>
            <a:r>
              <a:rPr lang="en" sz="3200">
                <a:solidFill>
                  <a:srgbClr val="0000FF"/>
                </a:solidFill>
                <a:latin typeface="Caveat"/>
                <a:ea typeface="Caveat"/>
                <a:cs typeface="Caveat"/>
                <a:sym typeface="Caveat"/>
              </a:rPr>
              <a:t> approaching  </a:t>
            </a:r>
            <a:endParaRPr i="1" sz="3200">
              <a:solidFill>
                <a:srgbClr val="0000FF"/>
              </a:solidFill>
            </a:endParaRPr>
          </a:p>
        </p:txBody>
      </p:sp>
      <p:sp>
        <p:nvSpPr>
          <p:cNvPr id="170" name="Google Shape;170;p24"/>
          <p:cNvSpPr txBox="1"/>
          <p:nvPr>
            <p:ph type="title"/>
          </p:nvPr>
        </p:nvSpPr>
        <p:spPr>
          <a:xfrm>
            <a:off x="285000" y="336450"/>
            <a:ext cx="8574000" cy="1951200"/>
          </a:xfrm>
          <a:prstGeom prst="rect">
            <a:avLst/>
          </a:prstGeom>
          <a:solidFill>
            <a:srgbClr val="EFEFEF"/>
          </a:solidFill>
        </p:spPr>
        <p:txBody>
          <a:bodyPr anchorCtr="0" anchor="ctr" bIns="91425" lIns="91425" spcFirstLastPara="1" rIns="91425" wrap="square" tIns="91425">
            <a:normAutofit/>
          </a:bodyPr>
          <a:lstStyle/>
          <a:p>
            <a:pPr indent="0" lvl="0" marL="0" rtl="0" algn="ctr">
              <a:lnSpc>
                <a:spcPct val="105000"/>
              </a:lnSpc>
              <a:spcBef>
                <a:spcPts val="0"/>
              </a:spcBef>
              <a:spcAft>
                <a:spcPts val="1200"/>
              </a:spcAft>
              <a:buNone/>
            </a:pPr>
            <a:r>
              <a:rPr b="0" i="1" lang="en" sz="3000">
                <a:solidFill>
                  <a:srgbClr val="FF0000"/>
                </a:solidFill>
                <a:latin typeface="Arial"/>
                <a:ea typeface="Arial"/>
                <a:cs typeface="Arial"/>
                <a:sym typeface="Arial"/>
              </a:rPr>
              <a:t>Maturing  Pulsar Timing Array efforts </a:t>
            </a:r>
            <a:br>
              <a:rPr b="0" i="1" lang="en" sz="3000">
                <a:solidFill>
                  <a:srgbClr val="FF0000"/>
                </a:solidFill>
                <a:latin typeface="Arial"/>
                <a:ea typeface="Arial"/>
                <a:cs typeface="Arial"/>
                <a:sym typeface="Arial"/>
              </a:rPr>
            </a:br>
            <a:r>
              <a:rPr b="0" i="1" lang="en" sz="3000">
                <a:solidFill>
                  <a:srgbClr val="FF0000"/>
                </a:solidFill>
                <a:latin typeface="Arial"/>
                <a:ea typeface="Arial"/>
                <a:cs typeface="Arial"/>
                <a:sym typeface="Arial"/>
              </a:rPr>
              <a:t>hold a very bright promise </a:t>
            </a:r>
            <a:r>
              <a:rPr b="0" i="1" lang="en" sz="2700">
                <a:solidFill>
                  <a:srgbClr val="0000FF"/>
                </a:solidFill>
                <a:latin typeface="Arial"/>
                <a:ea typeface="Arial"/>
                <a:cs typeface="Arial"/>
                <a:sym typeface="Arial"/>
              </a:rPr>
              <a:t> </a:t>
            </a:r>
            <a:endParaRPr sz="13700">
              <a:latin typeface="Arial"/>
              <a:ea typeface="Arial"/>
              <a:cs typeface="Arial"/>
              <a:sym typeface="Arial"/>
            </a:endParaRPr>
          </a:p>
        </p:txBody>
      </p:sp>
      <p:pic>
        <p:nvPicPr>
          <p:cNvPr id="171" name="Google Shape;171;p24"/>
          <p:cNvPicPr preferRelativeResize="0"/>
          <p:nvPr/>
        </p:nvPicPr>
        <p:blipFill>
          <a:blip r:embed="rId3">
            <a:alphaModFix/>
          </a:blip>
          <a:stretch>
            <a:fillRect/>
          </a:stretch>
        </p:blipFill>
        <p:spPr>
          <a:xfrm>
            <a:off x="3926875" y="2519855"/>
            <a:ext cx="4251900" cy="23614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5"/>
          <p:cNvSpPr txBox="1"/>
          <p:nvPr>
            <p:ph type="title"/>
          </p:nvPr>
        </p:nvSpPr>
        <p:spPr>
          <a:xfrm>
            <a:off x="0" y="0"/>
            <a:ext cx="9144000" cy="623400"/>
          </a:xfrm>
          <a:prstGeom prst="rect">
            <a:avLst/>
          </a:prstGeom>
          <a:solidFill>
            <a:srgbClr val="CCCCCC"/>
          </a:solidFill>
        </p:spPr>
        <p:txBody>
          <a:bodyPr anchorCtr="0" anchor="t" bIns="91425" lIns="91425" spcFirstLastPara="1" rIns="91425" wrap="square" tIns="91425">
            <a:normAutofit fontScale="90000"/>
          </a:bodyPr>
          <a:lstStyle/>
          <a:p>
            <a:pPr indent="0" lvl="0" marL="0" rtl="0" algn="l">
              <a:spcBef>
                <a:spcPts val="0"/>
              </a:spcBef>
              <a:spcAft>
                <a:spcPts val="0"/>
              </a:spcAft>
              <a:buClr>
                <a:schemeClr val="dk2"/>
              </a:buClr>
              <a:buSzPct val="30555"/>
              <a:buFont typeface="Arial"/>
              <a:buNone/>
            </a:pPr>
            <a:r>
              <a:rPr b="0" i="1" lang="en">
                <a:solidFill>
                  <a:srgbClr val="0B5394"/>
                </a:solidFill>
              </a:rPr>
              <a:t>Pulsar Timing Array (PTA): How does it work?</a:t>
            </a:r>
            <a:endParaRPr b="0" i="1">
              <a:solidFill>
                <a:srgbClr val="0B5394"/>
              </a:solidFill>
            </a:endParaRPr>
          </a:p>
        </p:txBody>
      </p:sp>
      <p:sp>
        <p:nvSpPr>
          <p:cNvPr id="177" name="Google Shape;177;p25"/>
          <p:cNvSpPr txBox="1"/>
          <p:nvPr>
            <p:ph idx="1" type="body"/>
          </p:nvPr>
        </p:nvSpPr>
        <p:spPr>
          <a:xfrm>
            <a:off x="0" y="623400"/>
            <a:ext cx="9144000" cy="4520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78" name="Google Shape;178;p25"/>
          <p:cNvPicPr preferRelativeResize="0"/>
          <p:nvPr/>
        </p:nvPicPr>
        <p:blipFill>
          <a:blip r:embed="rId3">
            <a:alphaModFix/>
          </a:blip>
          <a:stretch>
            <a:fillRect/>
          </a:stretch>
        </p:blipFill>
        <p:spPr>
          <a:xfrm>
            <a:off x="4572000" y="955499"/>
            <a:ext cx="3158550" cy="2369725"/>
          </a:xfrm>
          <a:prstGeom prst="rect">
            <a:avLst/>
          </a:prstGeom>
          <a:noFill/>
          <a:ln>
            <a:noFill/>
          </a:ln>
          <a:effectLst>
            <a:outerShdw blurRad="57150" rotWithShape="0" algn="bl" dir="5400000" dist="19050">
              <a:srgbClr val="000000">
                <a:alpha val="50000"/>
              </a:srgbClr>
            </a:outerShdw>
          </a:effectLst>
        </p:spPr>
      </p:pic>
      <p:sp>
        <p:nvSpPr>
          <p:cNvPr id="179" name="Google Shape;179;p25"/>
          <p:cNvSpPr txBox="1"/>
          <p:nvPr/>
        </p:nvSpPr>
        <p:spPr>
          <a:xfrm>
            <a:off x="78175" y="745500"/>
            <a:ext cx="3941400" cy="48210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rgbClr val="202729"/>
              </a:buClr>
              <a:buSzPts val="1800"/>
              <a:buFont typeface="Source Sans Pro"/>
              <a:buChar char="●"/>
            </a:pPr>
            <a:r>
              <a:rPr lang="en" sz="1800">
                <a:solidFill>
                  <a:srgbClr val="202729"/>
                </a:solidFill>
                <a:latin typeface="Source Sans Pro"/>
                <a:ea typeface="Source Sans Pro"/>
                <a:cs typeface="Source Sans Pro"/>
                <a:sym typeface="Source Sans Pro"/>
              </a:rPr>
              <a:t>Observe a bunch of MSPs at different locations in the sky using the</a:t>
            </a:r>
            <a:r>
              <a:rPr i="1" lang="en" sz="2000">
                <a:solidFill>
                  <a:srgbClr val="0000FF"/>
                </a:solidFill>
                <a:latin typeface="Source Sans Pro"/>
                <a:ea typeface="Source Sans Pro"/>
                <a:cs typeface="Source Sans Pro"/>
                <a:sym typeface="Source Sans Pro"/>
              </a:rPr>
              <a:t> </a:t>
            </a:r>
            <a:r>
              <a:rPr b="1" i="1" lang="en" sz="2000">
                <a:solidFill>
                  <a:srgbClr val="0B5394"/>
                </a:solidFill>
                <a:latin typeface="Source Sans Pro"/>
                <a:ea typeface="Source Sans Pro"/>
                <a:cs typeface="Source Sans Pro"/>
                <a:sym typeface="Source Sans Pro"/>
              </a:rPr>
              <a:t>best radio telescope</a:t>
            </a:r>
            <a:r>
              <a:rPr b="1" lang="en" sz="1800">
                <a:solidFill>
                  <a:srgbClr val="0B5394"/>
                </a:solidFill>
                <a:latin typeface="Source Sans Pro"/>
                <a:ea typeface="Source Sans Pro"/>
                <a:cs typeface="Source Sans Pro"/>
                <a:sym typeface="Source Sans Pro"/>
              </a:rPr>
              <a:t>s</a:t>
            </a:r>
            <a:r>
              <a:rPr lang="en" sz="1800">
                <a:solidFill>
                  <a:srgbClr val="202729"/>
                </a:solidFill>
                <a:latin typeface="Source Sans Pro"/>
                <a:ea typeface="Source Sans Pro"/>
                <a:cs typeface="Source Sans Pro"/>
                <a:sym typeface="Source Sans Pro"/>
              </a:rPr>
              <a:t> of our times</a:t>
            </a:r>
            <a:br>
              <a:rPr lang="en" sz="1800">
                <a:solidFill>
                  <a:srgbClr val="202729"/>
                </a:solidFill>
                <a:latin typeface="Source Sans Pro"/>
                <a:ea typeface="Source Sans Pro"/>
                <a:cs typeface="Source Sans Pro"/>
                <a:sym typeface="Source Sans Pro"/>
              </a:rPr>
            </a:br>
            <a:endParaRPr sz="1800">
              <a:solidFill>
                <a:srgbClr val="202729"/>
              </a:solidFill>
              <a:latin typeface="Source Sans Pro"/>
              <a:ea typeface="Source Sans Pro"/>
              <a:cs typeface="Source Sans Pro"/>
              <a:sym typeface="Source Sans Pro"/>
            </a:endParaRPr>
          </a:p>
          <a:p>
            <a:pPr indent="-342900" lvl="0" marL="457200" rtl="0" algn="l">
              <a:lnSpc>
                <a:spcPct val="115000"/>
              </a:lnSpc>
              <a:spcBef>
                <a:spcPts val="1000"/>
              </a:spcBef>
              <a:spcAft>
                <a:spcPts val="0"/>
              </a:spcAft>
              <a:buClr>
                <a:srgbClr val="202729"/>
              </a:buClr>
              <a:buSzPts val="1800"/>
              <a:buFont typeface="Proxima Nova"/>
              <a:buChar char="●"/>
            </a:pPr>
            <a:r>
              <a:rPr lang="en" sz="1800">
                <a:solidFill>
                  <a:srgbClr val="202729"/>
                </a:solidFill>
                <a:latin typeface="Source Sans Pro"/>
                <a:ea typeface="Source Sans Pro"/>
                <a:cs typeface="Source Sans Pro"/>
                <a:sym typeface="Source Sans Pro"/>
              </a:rPr>
              <a:t>Residuals due to GWs </a:t>
            </a:r>
            <a:br>
              <a:rPr lang="en" sz="1800">
                <a:solidFill>
                  <a:srgbClr val="202729"/>
                </a:solidFill>
                <a:latin typeface="Source Sans Pro"/>
                <a:ea typeface="Source Sans Pro"/>
                <a:cs typeface="Source Sans Pro"/>
                <a:sym typeface="Source Sans Pro"/>
              </a:rPr>
            </a:br>
            <a:r>
              <a:rPr lang="en" sz="1800">
                <a:solidFill>
                  <a:srgbClr val="202729"/>
                </a:solidFill>
                <a:latin typeface="Source Sans Pro"/>
                <a:ea typeface="Source Sans Pro"/>
                <a:cs typeface="Source Sans Pro"/>
                <a:sym typeface="Source Sans Pro"/>
              </a:rPr>
              <a:t>are </a:t>
            </a:r>
            <a:r>
              <a:rPr b="1" lang="en" sz="1800">
                <a:solidFill>
                  <a:srgbClr val="0B5394"/>
                </a:solidFill>
                <a:latin typeface="Source Sans Pro"/>
                <a:ea typeface="Source Sans Pro"/>
                <a:cs typeface="Source Sans Pro"/>
                <a:sym typeface="Source Sans Pro"/>
              </a:rPr>
              <a:t>correlated</a:t>
            </a:r>
            <a:r>
              <a:rPr lang="en" sz="1800">
                <a:solidFill>
                  <a:srgbClr val="202729"/>
                </a:solidFill>
                <a:latin typeface="Source Sans Pro"/>
                <a:ea typeface="Source Sans Pro"/>
                <a:cs typeface="Source Sans Pro"/>
                <a:sym typeface="Source Sans Pro"/>
              </a:rPr>
              <a:t> with </a:t>
            </a:r>
            <a:r>
              <a:rPr b="1" lang="en" sz="1800">
                <a:solidFill>
                  <a:srgbClr val="0B5394"/>
                </a:solidFill>
                <a:latin typeface="Source Sans Pro"/>
                <a:ea typeface="Source Sans Pro"/>
                <a:cs typeface="Source Sans Pro"/>
                <a:sym typeface="Source Sans Pro"/>
              </a:rPr>
              <a:t>quadrupolar</a:t>
            </a:r>
            <a:r>
              <a:rPr lang="en" sz="1800">
                <a:solidFill>
                  <a:srgbClr val="202729"/>
                </a:solidFill>
                <a:latin typeface="Source Sans Pro"/>
                <a:ea typeface="Source Sans Pro"/>
                <a:cs typeface="Source Sans Pro"/>
                <a:sym typeface="Source Sans Pro"/>
              </a:rPr>
              <a:t> nature</a:t>
            </a:r>
            <a:br>
              <a:rPr lang="en" sz="1800">
                <a:solidFill>
                  <a:srgbClr val="202729"/>
                </a:solidFill>
                <a:latin typeface="Source Sans Pro"/>
                <a:ea typeface="Source Sans Pro"/>
                <a:cs typeface="Source Sans Pro"/>
                <a:sym typeface="Source Sans Pro"/>
              </a:rPr>
            </a:br>
            <a:r>
              <a:rPr lang="en">
                <a:solidFill>
                  <a:srgbClr val="FF0000"/>
                </a:solidFill>
                <a:latin typeface="Source Sans Pro"/>
                <a:ea typeface="Source Sans Pro"/>
                <a:cs typeface="Source Sans Pro"/>
                <a:sym typeface="Source Sans Pro"/>
              </a:rPr>
              <a:t>PTR -&gt; </a:t>
            </a:r>
            <a:r>
              <a:rPr i="1" lang="en">
                <a:solidFill>
                  <a:srgbClr val="FF0000"/>
                </a:solidFill>
                <a:latin typeface="Open Sans"/>
                <a:ea typeface="Open Sans"/>
                <a:cs typeface="Open Sans"/>
                <a:sym typeface="Open Sans"/>
              </a:rPr>
              <a:t>differences between the predicted and the measured  TOAs</a:t>
            </a:r>
            <a:br>
              <a:rPr lang="en" sz="1800">
                <a:solidFill>
                  <a:srgbClr val="FF0000"/>
                </a:solidFill>
                <a:latin typeface="Source Sans Pro"/>
                <a:ea typeface="Source Sans Pro"/>
                <a:cs typeface="Source Sans Pro"/>
                <a:sym typeface="Source Sans Pro"/>
              </a:rPr>
            </a:br>
            <a:endParaRPr sz="1800">
              <a:solidFill>
                <a:srgbClr val="FF0000"/>
              </a:solidFill>
              <a:latin typeface="Source Sans Pro"/>
              <a:ea typeface="Source Sans Pro"/>
              <a:cs typeface="Source Sans Pro"/>
              <a:sym typeface="Source Sans Pro"/>
            </a:endParaRPr>
          </a:p>
          <a:p>
            <a:pPr indent="-342900" lvl="0" marL="457200" rtl="0" algn="l">
              <a:lnSpc>
                <a:spcPct val="115000"/>
              </a:lnSpc>
              <a:spcBef>
                <a:spcPts val="1000"/>
              </a:spcBef>
              <a:spcAft>
                <a:spcPts val="0"/>
              </a:spcAft>
              <a:buClr>
                <a:srgbClr val="202729"/>
              </a:buClr>
              <a:buSzPts val="1800"/>
              <a:buFont typeface="Source Sans Pro"/>
              <a:buChar char="●"/>
            </a:pPr>
            <a:r>
              <a:rPr lang="en" sz="1800">
                <a:solidFill>
                  <a:srgbClr val="202729"/>
                </a:solidFill>
                <a:latin typeface="Source Sans Pro"/>
                <a:ea typeface="Source Sans Pro"/>
                <a:cs typeface="Source Sans Pro"/>
                <a:sym typeface="Source Sans Pro"/>
              </a:rPr>
              <a:t>Search for the correlated timing residual for detecting nHz GWs</a:t>
            </a:r>
            <a:endParaRPr sz="1800">
              <a:solidFill>
                <a:srgbClr val="202729"/>
              </a:solidFill>
              <a:latin typeface="Source Sans Pro"/>
              <a:ea typeface="Source Sans Pro"/>
              <a:cs typeface="Source Sans Pro"/>
              <a:sym typeface="Source Sans Pro"/>
            </a:endParaRPr>
          </a:p>
          <a:p>
            <a:pPr indent="0" lvl="0" marL="0" rtl="0" algn="l">
              <a:spcBef>
                <a:spcPts val="1000"/>
              </a:spcBef>
              <a:spcAft>
                <a:spcPts val="0"/>
              </a:spcAft>
              <a:buNone/>
            </a:pPr>
            <a:r>
              <a:t/>
            </a:r>
            <a:endParaRPr>
              <a:latin typeface="Source Sans Pro"/>
              <a:ea typeface="Source Sans Pro"/>
              <a:cs typeface="Source Sans Pro"/>
              <a:sym typeface="Source Sans Pro"/>
            </a:endParaRPr>
          </a:p>
        </p:txBody>
      </p:sp>
      <p:sp>
        <p:nvSpPr>
          <p:cNvPr id="180" name="Google Shape;180;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81" name="Google Shape;181;p25"/>
          <p:cNvSpPr txBox="1"/>
          <p:nvPr/>
        </p:nvSpPr>
        <p:spPr>
          <a:xfrm>
            <a:off x="5014050" y="4639250"/>
            <a:ext cx="2954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u="sng">
                <a:solidFill>
                  <a:srgbClr val="073763"/>
                </a:solidFill>
                <a:latin typeface="Source Sans Pro"/>
                <a:ea typeface="Source Sans Pro"/>
                <a:cs typeface="Source Sans Pro"/>
                <a:sym typeface="Source Sans Pro"/>
              </a:rPr>
              <a:t>Image Source: </a:t>
            </a:r>
            <a:r>
              <a:rPr lang="en" sz="2000">
                <a:solidFill>
                  <a:srgbClr val="741B47"/>
                </a:solidFill>
                <a:latin typeface="Source Sans Pro"/>
                <a:ea typeface="Source Sans Pro"/>
                <a:cs typeface="Source Sans Pro"/>
                <a:sym typeface="Source Sans Pro"/>
              </a:rPr>
              <a:t>Internet</a:t>
            </a:r>
            <a:endParaRPr sz="2000">
              <a:solidFill>
                <a:srgbClr val="741B47"/>
              </a:solidFill>
              <a:latin typeface="Source Sans Pro"/>
              <a:ea typeface="Source Sans Pro"/>
              <a:cs typeface="Source Sans Pro"/>
              <a:sym typeface="Source Sans Pro"/>
            </a:endParaRPr>
          </a:p>
        </p:txBody>
      </p:sp>
      <p:pic>
        <p:nvPicPr>
          <p:cNvPr id="182" name="Google Shape;182;p25"/>
          <p:cNvPicPr preferRelativeResize="0"/>
          <p:nvPr/>
        </p:nvPicPr>
        <p:blipFill rotWithShape="1">
          <a:blip r:embed="rId4">
            <a:alphaModFix/>
          </a:blip>
          <a:srcRect b="0" l="9133" r="10751" t="0"/>
          <a:stretch/>
        </p:blipFill>
        <p:spPr>
          <a:xfrm>
            <a:off x="7797350" y="3325225"/>
            <a:ext cx="1223800" cy="11948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p26"/>
          <p:cNvPicPr preferRelativeResize="0"/>
          <p:nvPr/>
        </p:nvPicPr>
        <p:blipFill>
          <a:blip r:embed="rId3">
            <a:alphaModFix/>
          </a:blip>
          <a:stretch>
            <a:fillRect/>
          </a:stretch>
        </p:blipFill>
        <p:spPr>
          <a:xfrm>
            <a:off x="100500" y="-73600"/>
            <a:ext cx="7792276" cy="4383150"/>
          </a:xfrm>
          <a:prstGeom prst="rect">
            <a:avLst/>
          </a:prstGeom>
          <a:noFill/>
          <a:ln>
            <a:noFill/>
          </a:ln>
        </p:spPr>
      </p:pic>
      <p:sp>
        <p:nvSpPr>
          <p:cNvPr id="188" name="Google Shape;188;p26"/>
          <p:cNvSpPr txBox="1"/>
          <p:nvPr/>
        </p:nvSpPr>
        <p:spPr>
          <a:xfrm>
            <a:off x="637800" y="4374000"/>
            <a:ext cx="59784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i="1" lang="en" sz="2700">
                <a:solidFill>
                  <a:srgbClr val="FF0000"/>
                </a:solidFill>
                <a:latin typeface="Caveat"/>
                <a:ea typeface="Caveat"/>
                <a:cs typeface="Caveat"/>
                <a:sym typeface="Caveat"/>
              </a:rPr>
              <a:t>Our </a:t>
            </a:r>
            <a:r>
              <a:rPr i="1" lang="en" sz="2700">
                <a:solidFill>
                  <a:srgbClr val="FF0000"/>
                </a:solidFill>
                <a:latin typeface="Caveat"/>
                <a:ea typeface="Caveat"/>
                <a:cs typeface="Caveat"/>
                <a:sym typeface="Caveat"/>
              </a:rPr>
              <a:t>nano-Hz GW sources are SMBH binaries  </a:t>
            </a:r>
            <a:endParaRPr i="1" sz="2700">
              <a:solidFill>
                <a:srgbClr val="FF0000"/>
              </a:solidFill>
              <a:latin typeface="Caveat"/>
              <a:ea typeface="Caveat"/>
              <a:cs typeface="Caveat"/>
              <a:sym typeface="Cavea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7"/>
          <p:cNvSpPr txBox="1"/>
          <p:nvPr>
            <p:ph type="title"/>
          </p:nvPr>
        </p:nvSpPr>
        <p:spPr>
          <a:xfrm>
            <a:off x="0" y="0"/>
            <a:ext cx="9144000" cy="515400"/>
          </a:xfrm>
          <a:prstGeom prst="rect">
            <a:avLst/>
          </a:prstGeom>
          <a:solidFill>
            <a:srgbClr val="EFEFEF"/>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B5394"/>
                </a:solidFill>
              </a:rPr>
              <a:t>  </a:t>
            </a:r>
            <a:r>
              <a:rPr b="0" i="1" lang="en" sz="3155">
                <a:solidFill>
                  <a:srgbClr val="0000FF"/>
                </a:solidFill>
                <a:latin typeface="Arial"/>
                <a:ea typeface="Arial"/>
                <a:cs typeface="Arial"/>
                <a:sym typeface="Arial"/>
              </a:rPr>
              <a:t>Astrophysical GW Spectrum (nano to hecto-Hz)</a:t>
            </a:r>
            <a:endParaRPr b="0" i="1" sz="3155">
              <a:solidFill>
                <a:srgbClr val="0000FF"/>
              </a:solidFill>
              <a:latin typeface="Arial"/>
              <a:ea typeface="Arial"/>
              <a:cs typeface="Arial"/>
              <a:sym typeface="Arial"/>
            </a:endParaRPr>
          </a:p>
        </p:txBody>
      </p:sp>
      <p:sp>
        <p:nvSpPr>
          <p:cNvPr id="194" name="Google Shape;194;p27"/>
          <p:cNvSpPr txBox="1"/>
          <p:nvPr>
            <p:ph idx="1" type="body"/>
          </p:nvPr>
        </p:nvSpPr>
        <p:spPr>
          <a:xfrm>
            <a:off x="0" y="515400"/>
            <a:ext cx="9144000" cy="46281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t/>
            </a:r>
            <a:endParaRPr sz="2400">
              <a:solidFill>
                <a:schemeClr val="dk2"/>
              </a:solidFill>
              <a:latin typeface="Proxima Nova"/>
              <a:ea typeface="Proxima Nova"/>
              <a:cs typeface="Proxima Nova"/>
              <a:sym typeface="Proxima Nova"/>
            </a:endParaRPr>
          </a:p>
          <a:p>
            <a:pPr indent="0" lvl="0" marL="0" rtl="0" algn="l">
              <a:lnSpc>
                <a:spcPct val="100000"/>
              </a:lnSpc>
              <a:spcBef>
                <a:spcPts val="0"/>
              </a:spcBef>
              <a:spcAft>
                <a:spcPts val="0"/>
              </a:spcAft>
              <a:buNone/>
            </a:pPr>
            <a:r>
              <a:t/>
            </a:r>
            <a:endParaRPr sz="2400">
              <a:solidFill>
                <a:schemeClr val="dk2"/>
              </a:solidFill>
              <a:latin typeface="Proxima Nova"/>
              <a:ea typeface="Proxima Nova"/>
              <a:cs typeface="Proxima Nova"/>
              <a:sym typeface="Proxima Nova"/>
            </a:endParaRPr>
          </a:p>
          <a:p>
            <a:pPr indent="0" lvl="0" marL="0" rtl="0" algn="l">
              <a:lnSpc>
                <a:spcPct val="100000"/>
              </a:lnSpc>
              <a:spcBef>
                <a:spcPts val="0"/>
              </a:spcBef>
              <a:spcAft>
                <a:spcPts val="0"/>
              </a:spcAft>
              <a:buNone/>
            </a:pPr>
            <a:r>
              <a:t/>
            </a:r>
            <a:endParaRPr sz="2400">
              <a:solidFill>
                <a:schemeClr val="dk2"/>
              </a:solidFill>
              <a:latin typeface="Proxima Nova"/>
              <a:ea typeface="Proxima Nova"/>
              <a:cs typeface="Proxima Nova"/>
              <a:sym typeface="Proxima Nova"/>
            </a:endParaRPr>
          </a:p>
          <a:p>
            <a:pPr indent="0" lvl="0" marL="0" rtl="0" algn="l">
              <a:lnSpc>
                <a:spcPct val="100000"/>
              </a:lnSpc>
              <a:spcBef>
                <a:spcPts val="0"/>
              </a:spcBef>
              <a:spcAft>
                <a:spcPts val="0"/>
              </a:spcAft>
              <a:buNone/>
            </a:pPr>
            <a:r>
              <a:t/>
            </a:r>
            <a:endParaRPr sz="2400">
              <a:solidFill>
                <a:schemeClr val="dk2"/>
              </a:solidFill>
              <a:latin typeface="Proxima Nova"/>
              <a:ea typeface="Proxima Nova"/>
              <a:cs typeface="Proxima Nova"/>
              <a:sym typeface="Proxima Nova"/>
            </a:endParaRPr>
          </a:p>
          <a:p>
            <a:pPr indent="0" lvl="0" marL="0" rtl="0" algn="l">
              <a:lnSpc>
                <a:spcPct val="100000"/>
              </a:lnSpc>
              <a:spcBef>
                <a:spcPts val="0"/>
              </a:spcBef>
              <a:spcAft>
                <a:spcPts val="0"/>
              </a:spcAft>
              <a:buNone/>
            </a:pPr>
            <a:r>
              <a:t/>
            </a:r>
            <a:endParaRPr sz="2400">
              <a:solidFill>
                <a:schemeClr val="dk2"/>
              </a:solidFill>
              <a:latin typeface="Proxima Nova"/>
              <a:ea typeface="Proxima Nova"/>
              <a:cs typeface="Proxima Nova"/>
              <a:sym typeface="Proxima Nova"/>
            </a:endParaRPr>
          </a:p>
          <a:p>
            <a:pPr indent="0" lvl="0" marL="0" rtl="0" algn="l">
              <a:lnSpc>
                <a:spcPct val="100000"/>
              </a:lnSpc>
              <a:spcBef>
                <a:spcPts val="0"/>
              </a:spcBef>
              <a:spcAft>
                <a:spcPts val="0"/>
              </a:spcAft>
              <a:buNone/>
            </a:pPr>
            <a:r>
              <a:rPr lang="en" sz="2400">
                <a:solidFill>
                  <a:srgbClr val="222222"/>
                </a:solidFill>
                <a:latin typeface="Proxima Nova"/>
                <a:ea typeface="Proxima Nova"/>
                <a:cs typeface="Proxima Nova"/>
                <a:sym typeface="Proxima Nova"/>
              </a:rPr>
              <a:t>h = 𝚫L/L</a:t>
            </a:r>
            <a:endParaRPr sz="2400">
              <a:solidFill>
                <a:srgbClr val="222222"/>
              </a:solidFill>
              <a:latin typeface="Proxima Nova"/>
              <a:ea typeface="Proxima Nova"/>
              <a:cs typeface="Proxima Nova"/>
              <a:sym typeface="Proxima Nova"/>
            </a:endParaRPr>
          </a:p>
          <a:p>
            <a:pPr indent="0" lvl="0" marL="0" rtl="0" algn="l">
              <a:lnSpc>
                <a:spcPct val="100000"/>
              </a:lnSpc>
              <a:spcBef>
                <a:spcPts val="0"/>
              </a:spcBef>
              <a:spcAft>
                <a:spcPts val="0"/>
              </a:spcAft>
              <a:buClr>
                <a:schemeClr val="dk2"/>
              </a:buClr>
              <a:buSzPts val="1100"/>
              <a:buFont typeface="Arial"/>
              <a:buNone/>
            </a:pPr>
            <a:r>
              <a:rPr lang="en" sz="2400">
                <a:solidFill>
                  <a:srgbClr val="222222"/>
                </a:solidFill>
                <a:latin typeface="Proxima Nova"/>
                <a:ea typeface="Proxima Nova"/>
                <a:cs typeface="Proxima Nova"/>
                <a:sym typeface="Proxima Nova"/>
              </a:rPr>
              <a:t>GW strain</a:t>
            </a:r>
            <a:endParaRPr sz="2400">
              <a:solidFill>
                <a:srgbClr val="222222"/>
              </a:solidFill>
              <a:latin typeface="Proxima Nova"/>
              <a:ea typeface="Proxima Nova"/>
              <a:cs typeface="Proxima Nova"/>
              <a:sym typeface="Proxima Nova"/>
            </a:endParaRPr>
          </a:p>
        </p:txBody>
      </p:sp>
      <p:pic>
        <p:nvPicPr>
          <p:cNvPr id="195" name="Google Shape;195;p27"/>
          <p:cNvPicPr preferRelativeResize="0"/>
          <p:nvPr/>
        </p:nvPicPr>
        <p:blipFill>
          <a:blip r:embed="rId3">
            <a:alphaModFix/>
          </a:blip>
          <a:stretch>
            <a:fillRect/>
          </a:stretch>
        </p:blipFill>
        <p:spPr>
          <a:xfrm>
            <a:off x="1403950" y="672875"/>
            <a:ext cx="7205325" cy="4253924"/>
          </a:xfrm>
          <a:prstGeom prst="rect">
            <a:avLst/>
          </a:prstGeom>
          <a:noFill/>
          <a:ln>
            <a:noFill/>
          </a:ln>
        </p:spPr>
      </p:pic>
      <p:sp>
        <p:nvSpPr>
          <p:cNvPr id="196" name="Google Shape;196;p27"/>
          <p:cNvSpPr txBox="1"/>
          <p:nvPr/>
        </p:nvSpPr>
        <p:spPr>
          <a:xfrm>
            <a:off x="108575" y="4577000"/>
            <a:ext cx="206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80000"/>
                </a:solidFill>
                <a:latin typeface="Lora"/>
                <a:ea typeface="Lora"/>
                <a:cs typeface="Lora"/>
                <a:sym typeface="Lora"/>
              </a:rPr>
              <a:t>http://gwplotter.com</a:t>
            </a:r>
            <a:endParaRPr>
              <a:solidFill>
                <a:srgbClr val="980000"/>
              </a:solidFill>
              <a:latin typeface="Lora"/>
              <a:ea typeface="Lora"/>
              <a:cs typeface="Lora"/>
              <a:sym typeface="Lora"/>
            </a:endParaRPr>
          </a:p>
        </p:txBody>
      </p:sp>
      <p:pic>
        <p:nvPicPr>
          <p:cNvPr id="197" name="Google Shape;197;p27"/>
          <p:cNvPicPr preferRelativeResize="0"/>
          <p:nvPr/>
        </p:nvPicPr>
        <p:blipFill>
          <a:blip r:embed="rId4">
            <a:alphaModFix/>
          </a:blip>
          <a:stretch>
            <a:fillRect/>
          </a:stretch>
        </p:blipFill>
        <p:spPr>
          <a:xfrm>
            <a:off x="4572000" y="843949"/>
            <a:ext cx="3694225" cy="779850"/>
          </a:xfrm>
          <a:prstGeom prst="rect">
            <a:avLst/>
          </a:prstGeom>
          <a:noFill/>
          <a:ln>
            <a:noFill/>
          </a:ln>
        </p:spPr>
      </p:pic>
      <p:sp>
        <p:nvSpPr>
          <p:cNvPr id="198" name="Google Shape;198;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99" name="Google Shape;199;p27"/>
          <p:cNvPicPr preferRelativeResize="0"/>
          <p:nvPr/>
        </p:nvPicPr>
        <p:blipFill>
          <a:blip r:embed="rId5">
            <a:alphaModFix/>
          </a:blip>
          <a:stretch>
            <a:fillRect/>
          </a:stretch>
        </p:blipFill>
        <p:spPr>
          <a:xfrm>
            <a:off x="0" y="3537505"/>
            <a:ext cx="2063100" cy="498920"/>
          </a:xfrm>
          <a:prstGeom prst="rect">
            <a:avLst/>
          </a:prstGeom>
          <a:noFill/>
          <a:ln>
            <a:noFill/>
          </a:ln>
        </p:spPr>
      </p:pic>
      <p:sp>
        <p:nvSpPr>
          <p:cNvPr id="200" name="Google Shape;200;p27"/>
          <p:cNvSpPr txBox="1"/>
          <p:nvPr/>
        </p:nvSpPr>
        <p:spPr>
          <a:xfrm>
            <a:off x="3655925" y="1404850"/>
            <a:ext cx="495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   </a:t>
            </a:r>
            <a:r>
              <a:rPr i="1" lang="en" sz="1300">
                <a:solidFill>
                  <a:srgbClr val="FF0000"/>
                </a:solidFill>
              </a:rPr>
              <a:t>We measure changes in the light travel times induced by GWs </a:t>
            </a:r>
            <a:endParaRPr i="1" sz="1300">
              <a:solidFill>
                <a:srgbClr val="FF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4" name="Shape 204"/>
        <p:cNvGrpSpPr/>
        <p:nvPr/>
      </p:nvGrpSpPr>
      <p:grpSpPr>
        <a:xfrm>
          <a:off x="0" y="0"/>
          <a:ext cx="0" cy="0"/>
          <a:chOff x="0" y="0"/>
          <a:chExt cx="0" cy="0"/>
        </a:xfrm>
      </p:grpSpPr>
      <p:sp>
        <p:nvSpPr>
          <p:cNvPr id="205" name="Google Shape;205;p28"/>
          <p:cNvSpPr txBox="1"/>
          <p:nvPr>
            <p:ph type="title"/>
          </p:nvPr>
        </p:nvSpPr>
        <p:spPr>
          <a:xfrm>
            <a:off x="168825" y="159275"/>
            <a:ext cx="8520600" cy="707400"/>
          </a:xfrm>
          <a:prstGeom prst="rect">
            <a:avLst/>
          </a:prstGeom>
          <a:solidFill>
            <a:srgbClr val="D0E0E3"/>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    </a:t>
            </a:r>
            <a:r>
              <a:rPr lang="en">
                <a:solidFill>
                  <a:srgbClr val="0B5394"/>
                </a:solidFill>
              </a:rPr>
              <a:t>Pulsar Timing Arrays for nano-hertz GW Astronomy</a:t>
            </a:r>
            <a:endParaRPr>
              <a:solidFill>
                <a:srgbClr val="0B5394"/>
              </a:solidFill>
            </a:endParaRPr>
          </a:p>
        </p:txBody>
      </p:sp>
      <p:sp>
        <p:nvSpPr>
          <p:cNvPr id="206" name="Google Shape;206;p28"/>
          <p:cNvSpPr txBox="1"/>
          <p:nvPr>
            <p:ph idx="1" type="body"/>
          </p:nvPr>
        </p:nvSpPr>
        <p:spPr>
          <a:xfrm>
            <a:off x="205163" y="1016150"/>
            <a:ext cx="4604100" cy="4127400"/>
          </a:xfrm>
          <a:prstGeom prst="rect">
            <a:avLst/>
          </a:prstGeom>
        </p:spPr>
        <p:txBody>
          <a:bodyPr anchorCtr="0" anchor="t" bIns="91425" lIns="91425" spcFirstLastPara="1" rIns="91425" wrap="square" tIns="91425">
            <a:normAutofit lnSpcReduction="20000"/>
          </a:bodyPr>
          <a:lstStyle/>
          <a:p>
            <a:pPr indent="-361950" lvl="0" marL="457200" rtl="0" algn="l">
              <a:spcBef>
                <a:spcPts val="0"/>
              </a:spcBef>
              <a:spcAft>
                <a:spcPts val="0"/>
              </a:spcAft>
              <a:buClr>
                <a:srgbClr val="202729"/>
              </a:buClr>
              <a:buSzPts val="2100"/>
              <a:buFont typeface="Source Sans Pro"/>
              <a:buChar char="●"/>
            </a:pPr>
            <a:r>
              <a:rPr lang="en" sz="2100">
                <a:solidFill>
                  <a:srgbClr val="202729"/>
                </a:solidFill>
                <a:latin typeface="Source Sans Pro"/>
                <a:ea typeface="Source Sans Pro"/>
                <a:cs typeface="Source Sans Pro"/>
                <a:sym typeface="Source Sans Pro"/>
              </a:rPr>
              <a:t>SMBH binaries can provide </a:t>
            </a:r>
            <a:r>
              <a:rPr lang="en" sz="2100">
                <a:solidFill>
                  <a:srgbClr val="0000FF"/>
                </a:solidFill>
                <a:latin typeface="Source Sans Pro"/>
                <a:ea typeface="Source Sans Pro"/>
                <a:cs typeface="Source Sans Pro"/>
                <a:sym typeface="Source Sans Pro"/>
              </a:rPr>
              <a:t>nano hertz GWs  with amplitudes ~10</a:t>
            </a:r>
            <a:r>
              <a:rPr baseline="30000" lang="en" sz="2100">
                <a:solidFill>
                  <a:srgbClr val="0000FF"/>
                </a:solidFill>
                <a:latin typeface="Source Sans Pro"/>
                <a:ea typeface="Source Sans Pro"/>
                <a:cs typeface="Source Sans Pro"/>
                <a:sym typeface="Source Sans Pro"/>
              </a:rPr>
              <a:t>-15</a:t>
            </a:r>
            <a:endParaRPr baseline="30000" sz="2100">
              <a:solidFill>
                <a:srgbClr val="0000FF"/>
              </a:solidFill>
              <a:latin typeface="Source Sans Pro"/>
              <a:ea typeface="Source Sans Pro"/>
              <a:cs typeface="Source Sans Pro"/>
              <a:sym typeface="Source Sans Pro"/>
            </a:endParaRPr>
          </a:p>
          <a:p>
            <a:pPr indent="0" lvl="0" marL="457200" rtl="0" algn="l">
              <a:spcBef>
                <a:spcPts val="1200"/>
              </a:spcBef>
              <a:spcAft>
                <a:spcPts val="0"/>
              </a:spcAft>
              <a:buNone/>
            </a:pPr>
            <a:r>
              <a:t/>
            </a:r>
            <a:endParaRPr baseline="30000" sz="2100">
              <a:solidFill>
                <a:srgbClr val="0000FF"/>
              </a:solidFill>
              <a:latin typeface="Source Sans Pro"/>
              <a:ea typeface="Source Sans Pro"/>
              <a:cs typeface="Source Sans Pro"/>
              <a:sym typeface="Source Sans Pro"/>
            </a:endParaRPr>
          </a:p>
          <a:p>
            <a:pPr indent="0" lvl="0" marL="457200" rtl="0" algn="l">
              <a:spcBef>
                <a:spcPts val="1200"/>
              </a:spcBef>
              <a:spcAft>
                <a:spcPts val="0"/>
              </a:spcAft>
              <a:buNone/>
            </a:pPr>
            <a:r>
              <a:t/>
            </a:r>
            <a:endParaRPr baseline="30000" sz="2100">
              <a:solidFill>
                <a:srgbClr val="0000FF"/>
              </a:solidFill>
              <a:latin typeface="Source Sans Pro"/>
              <a:ea typeface="Source Sans Pro"/>
              <a:cs typeface="Source Sans Pro"/>
              <a:sym typeface="Source Sans Pro"/>
            </a:endParaRPr>
          </a:p>
          <a:p>
            <a:pPr indent="0" lvl="0" marL="0" rtl="0" algn="l">
              <a:spcBef>
                <a:spcPts val="1200"/>
              </a:spcBef>
              <a:spcAft>
                <a:spcPts val="0"/>
              </a:spcAft>
              <a:buNone/>
            </a:pPr>
            <a:r>
              <a:t/>
            </a:r>
            <a:endParaRPr baseline="30000" sz="2100">
              <a:solidFill>
                <a:srgbClr val="0000FF"/>
              </a:solidFill>
              <a:latin typeface="Source Sans Pro"/>
              <a:ea typeface="Source Sans Pro"/>
              <a:cs typeface="Source Sans Pro"/>
              <a:sym typeface="Source Sans Pro"/>
            </a:endParaRPr>
          </a:p>
          <a:p>
            <a:pPr indent="0" lvl="0" marL="0" rtl="0" algn="l">
              <a:spcBef>
                <a:spcPts val="1200"/>
              </a:spcBef>
              <a:spcAft>
                <a:spcPts val="0"/>
              </a:spcAft>
              <a:buNone/>
            </a:pPr>
            <a:r>
              <a:rPr baseline="30000" lang="en" sz="2100">
                <a:solidFill>
                  <a:srgbClr val="0000FF"/>
                </a:solidFill>
                <a:latin typeface="Source Sans Pro"/>
                <a:ea typeface="Source Sans Pro"/>
                <a:cs typeface="Source Sans Pro"/>
                <a:sym typeface="Source Sans Pro"/>
              </a:rPr>
              <a:t> </a:t>
            </a:r>
            <a:endParaRPr baseline="30000" sz="2100">
              <a:solidFill>
                <a:srgbClr val="0000FF"/>
              </a:solidFill>
              <a:latin typeface="Source Sans Pro"/>
              <a:ea typeface="Source Sans Pro"/>
              <a:cs typeface="Source Sans Pro"/>
              <a:sym typeface="Source Sans Pro"/>
            </a:endParaRPr>
          </a:p>
          <a:p>
            <a:pPr indent="0" lvl="0" marL="0" rtl="0" algn="l">
              <a:spcBef>
                <a:spcPts val="1200"/>
              </a:spcBef>
              <a:spcAft>
                <a:spcPts val="0"/>
              </a:spcAft>
              <a:buNone/>
            </a:pPr>
            <a:r>
              <a:rPr baseline="30000" lang="en" sz="2100">
                <a:solidFill>
                  <a:srgbClr val="0000FF"/>
                </a:solidFill>
                <a:latin typeface="Source Sans Pro"/>
                <a:ea typeface="Source Sans Pro"/>
                <a:cs typeface="Source Sans Pro"/>
                <a:sym typeface="Source Sans Pro"/>
              </a:rPr>
              <a:t>   </a:t>
            </a:r>
            <a:endParaRPr baseline="30000" sz="2100">
              <a:solidFill>
                <a:srgbClr val="0000FF"/>
              </a:solidFill>
              <a:latin typeface="Source Sans Pro"/>
              <a:ea typeface="Source Sans Pro"/>
              <a:cs typeface="Source Sans Pro"/>
              <a:sym typeface="Source Sans Pro"/>
            </a:endParaRPr>
          </a:p>
          <a:p>
            <a:pPr indent="0" lvl="0" marL="0" rtl="0" algn="l">
              <a:spcBef>
                <a:spcPts val="1200"/>
              </a:spcBef>
              <a:spcAft>
                <a:spcPts val="0"/>
              </a:spcAft>
              <a:buNone/>
            </a:pPr>
            <a:r>
              <a:t/>
            </a:r>
            <a:endParaRPr baseline="30000" sz="2100">
              <a:solidFill>
                <a:srgbClr val="0000FF"/>
              </a:solidFill>
              <a:latin typeface="Source Sans Pro"/>
              <a:ea typeface="Source Sans Pro"/>
              <a:cs typeface="Source Sans Pro"/>
              <a:sym typeface="Source Sans Pro"/>
            </a:endParaRPr>
          </a:p>
          <a:p>
            <a:pPr indent="0" lvl="0" marL="0" rtl="0" algn="l">
              <a:spcBef>
                <a:spcPts val="1200"/>
              </a:spcBef>
              <a:spcAft>
                <a:spcPts val="1200"/>
              </a:spcAft>
              <a:buNone/>
            </a:pPr>
            <a:r>
              <a:t/>
            </a:r>
            <a:endParaRPr/>
          </a:p>
        </p:txBody>
      </p:sp>
      <p:sp>
        <p:nvSpPr>
          <p:cNvPr id="207" name="Google Shape;207;p28"/>
          <p:cNvSpPr txBox="1"/>
          <p:nvPr>
            <p:ph idx="2" type="body"/>
          </p:nvPr>
        </p:nvSpPr>
        <p:spPr>
          <a:xfrm>
            <a:off x="4832400" y="1266175"/>
            <a:ext cx="39999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08" name="Google Shape;208;p28"/>
          <p:cNvPicPr preferRelativeResize="0"/>
          <p:nvPr/>
        </p:nvPicPr>
        <p:blipFill>
          <a:blip r:embed="rId3">
            <a:alphaModFix/>
          </a:blip>
          <a:stretch>
            <a:fillRect/>
          </a:stretch>
        </p:blipFill>
        <p:spPr>
          <a:xfrm>
            <a:off x="469975" y="1838325"/>
            <a:ext cx="4206800" cy="733425"/>
          </a:xfrm>
          <a:prstGeom prst="rect">
            <a:avLst/>
          </a:prstGeom>
          <a:noFill/>
          <a:ln>
            <a:noFill/>
          </a:ln>
        </p:spPr>
      </p:pic>
      <p:pic>
        <p:nvPicPr>
          <p:cNvPr id="209" name="Google Shape;209;p28"/>
          <p:cNvPicPr preferRelativeResize="0"/>
          <p:nvPr/>
        </p:nvPicPr>
        <p:blipFill>
          <a:blip r:embed="rId4">
            <a:alphaModFix/>
          </a:blip>
          <a:stretch>
            <a:fillRect/>
          </a:stretch>
        </p:blipFill>
        <p:spPr>
          <a:xfrm>
            <a:off x="456213" y="2850625"/>
            <a:ext cx="4102024" cy="615600"/>
          </a:xfrm>
          <a:prstGeom prst="rect">
            <a:avLst/>
          </a:prstGeom>
          <a:noFill/>
          <a:ln>
            <a:noFill/>
          </a:ln>
        </p:spPr>
      </p:pic>
      <p:sp>
        <p:nvSpPr>
          <p:cNvPr id="210" name="Google Shape;210;p28"/>
          <p:cNvSpPr txBox="1"/>
          <p:nvPr/>
        </p:nvSpPr>
        <p:spPr>
          <a:xfrm>
            <a:off x="131550" y="4168675"/>
            <a:ext cx="5229900" cy="9543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rgbClr val="0000FF"/>
              </a:buClr>
              <a:buSzPts val="1700"/>
              <a:buFont typeface="Open Sans"/>
              <a:buChar char="●"/>
            </a:pPr>
            <a:r>
              <a:rPr lang="en" sz="1600">
                <a:solidFill>
                  <a:srgbClr val="0000FF"/>
                </a:solidFill>
                <a:latin typeface="Open Sans"/>
                <a:ea typeface="Open Sans"/>
                <a:cs typeface="Open Sans"/>
                <a:sym typeface="Open Sans"/>
              </a:rPr>
              <a:t>We need highly accurate and stable celestial clocks </a:t>
            </a:r>
            <a:br>
              <a:rPr lang="en" sz="1700">
                <a:solidFill>
                  <a:srgbClr val="0000FF"/>
                </a:solidFill>
                <a:latin typeface="Open Sans"/>
                <a:ea typeface="Open Sans"/>
                <a:cs typeface="Open Sans"/>
                <a:sym typeface="Open Sans"/>
              </a:rPr>
            </a:br>
            <a:r>
              <a:rPr lang="en" sz="1700">
                <a:solidFill>
                  <a:srgbClr val="FF0000"/>
                </a:solidFill>
                <a:latin typeface="Open Sans"/>
                <a:ea typeface="Open Sans"/>
                <a:cs typeface="Open Sans"/>
                <a:sym typeface="Open Sans"/>
              </a:rPr>
              <a:t>Employ An Array of  Milli-Second Pulsars!!</a:t>
            </a:r>
            <a:endParaRPr sz="1700">
              <a:solidFill>
                <a:srgbClr val="FF0000"/>
              </a:solidFill>
              <a:latin typeface="Open Sans"/>
              <a:ea typeface="Open Sans"/>
              <a:cs typeface="Open Sans"/>
              <a:sym typeface="Open Sans"/>
            </a:endParaRPr>
          </a:p>
        </p:txBody>
      </p:sp>
      <p:pic>
        <p:nvPicPr>
          <p:cNvPr id="211" name="Google Shape;211;p28"/>
          <p:cNvPicPr preferRelativeResize="0"/>
          <p:nvPr/>
        </p:nvPicPr>
        <p:blipFill>
          <a:blip r:embed="rId5">
            <a:alphaModFix/>
          </a:blip>
          <a:stretch>
            <a:fillRect/>
          </a:stretch>
        </p:blipFill>
        <p:spPr>
          <a:xfrm>
            <a:off x="5021250" y="920400"/>
            <a:ext cx="3999900" cy="3302699"/>
          </a:xfrm>
          <a:prstGeom prst="rect">
            <a:avLst/>
          </a:prstGeom>
          <a:noFill/>
          <a:ln>
            <a:noFill/>
          </a:ln>
        </p:spPr>
      </p:pic>
      <p:sp>
        <p:nvSpPr>
          <p:cNvPr id="212" name="Google Shape;212;p28"/>
          <p:cNvSpPr txBox="1"/>
          <p:nvPr/>
        </p:nvSpPr>
        <p:spPr>
          <a:xfrm>
            <a:off x="6051600" y="4578300"/>
            <a:ext cx="278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980000"/>
                </a:solidFill>
                <a:latin typeface="Open Sans"/>
                <a:ea typeface="Open Sans"/>
                <a:cs typeface="Open Sans"/>
                <a:sym typeface="Open Sans"/>
              </a:rPr>
              <a:t>Courtesy</a:t>
            </a:r>
            <a:r>
              <a:rPr lang="en">
                <a:solidFill>
                  <a:srgbClr val="980000"/>
                </a:solidFill>
                <a:latin typeface="Open Sans"/>
                <a:ea typeface="Open Sans"/>
                <a:cs typeface="Open Sans"/>
                <a:sym typeface="Open Sans"/>
              </a:rPr>
              <a:t>: Web</a:t>
            </a:r>
            <a:endParaRPr>
              <a:latin typeface="Open Sans"/>
              <a:ea typeface="Open Sans"/>
              <a:cs typeface="Open Sans"/>
              <a:sym typeface="Open Sans"/>
            </a:endParaRPr>
          </a:p>
        </p:txBody>
      </p:sp>
      <p:sp>
        <p:nvSpPr>
          <p:cNvPr id="213" name="Google Shape;213;p28"/>
          <p:cNvSpPr txBox="1"/>
          <p:nvPr/>
        </p:nvSpPr>
        <p:spPr>
          <a:xfrm>
            <a:off x="2284550" y="2519525"/>
            <a:ext cx="7331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214" name="Google Shape;214;p28"/>
          <p:cNvSpPr txBox="1"/>
          <p:nvPr/>
        </p:nvSpPr>
        <p:spPr>
          <a:xfrm>
            <a:off x="887700" y="3642225"/>
            <a:ext cx="2780700" cy="718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i="1" lang="en" sz="1800">
                <a:solidFill>
                  <a:srgbClr val="980000"/>
                </a:solidFill>
                <a:highlight>
                  <a:schemeClr val="lt1"/>
                </a:highlight>
                <a:latin typeface="Lora"/>
                <a:ea typeface="Lora"/>
                <a:cs typeface="Lora"/>
                <a:sym typeface="Lora"/>
              </a:rPr>
              <a:t>Detweiler, S. (1979)</a:t>
            </a:r>
            <a:br>
              <a:rPr lang="en" sz="1500">
                <a:solidFill>
                  <a:srgbClr val="0000FF"/>
                </a:solidFill>
                <a:latin typeface="Lora"/>
                <a:ea typeface="Lora"/>
                <a:cs typeface="Lora"/>
                <a:sym typeface="Lora"/>
              </a:rPr>
            </a:br>
            <a:endParaRPr>
              <a:latin typeface="Open Sans"/>
              <a:ea typeface="Open Sans"/>
              <a:cs typeface="Open Sans"/>
              <a:sym typeface="Open Sans"/>
            </a:endParaRPr>
          </a:p>
        </p:txBody>
      </p:sp>
      <p:sp>
        <p:nvSpPr>
          <p:cNvPr id="215" name="Google Shape;215;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29"/>
          <p:cNvSpPr txBox="1"/>
          <p:nvPr>
            <p:ph type="title"/>
          </p:nvPr>
        </p:nvSpPr>
        <p:spPr>
          <a:xfrm>
            <a:off x="206725" y="98600"/>
            <a:ext cx="8520600" cy="707400"/>
          </a:xfrm>
          <a:prstGeom prst="rect">
            <a:avLst/>
          </a:prstGeom>
          <a:solidFill>
            <a:srgbClr val="F3F3F3"/>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 </a:t>
            </a:r>
            <a:r>
              <a:rPr lang="en" sz="3155">
                <a:latin typeface="Caveat"/>
                <a:ea typeface="Caveat"/>
                <a:cs typeface="Caveat"/>
                <a:sym typeface="Caveat"/>
              </a:rPr>
              <a:t>Maturing IPTA efforts should lead many  persistent MM events at cosmological distances   </a:t>
            </a:r>
            <a:endParaRPr sz="3155">
              <a:latin typeface="Caveat"/>
              <a:ea typeface="Caveat"/>
              <a:cs typeface="Caveat"/>
              <a:sym typeface="Caveat"/>
            </a:endParaRPr>
          </a:p>
        </p:txBody>
      </p:sp>
      <p:pic>
        <p:nvPicPr>
          <p:cNvPr id="221" name="Google Shape;221;p29"/>
          <p:cNvPicPr preferRelativeResize="0"/>
          <p:nvPr/>
        </p:nvPicPr>
        <p:blipFill>
          <a:blip r:embed="rId3">
            <a:alphaModFix/>
          </a:blip>
          <a:stretch>
            <a:fillRect/>
          </a:stretch>
        </p:blipFill>
        <p:spPr>
          <a:xfrm>
            <a:off x="450750" y="1140288"/>
            <a:ext cx="4164600" cy="1487350"/>
          </a:xfrm>
          <a:prstGeom prst="rect">
            <a:avLst/>
          </a:prstGeom>
          <a:noFill/>
          <a:ln>
            <a:noFill/>
          </a:ln>
        </p:spPr>
      </p:pic>
      <p:pic>
        <p:nvPicPr>
          <p:cNvPr id="222" name="Google Shape;222;p29"/>
          <p:cNvPicPr preferRelativeResize="0"/>
          <p:nvPr/>
        </p:nvPicPr>
        <p:blipFill>
          <a:blip r:embed="rId4">
            <a:alphaModFix/>
          </a:blip>
          <a:stretch>
            <a:fillRect/>
          </a:stretch>
        </p:blipFill>
        <p:spPr>
          <a:xfrm>
            <a:off x="4615350" y="2138400"/>
            <a:ext cx="4403823" cy="2077339"/>
          </a:xfrm>
          <a:prstGeom prst="rect">
            <a:avLst/>
          </a:prstGeom>
          <a:noFill/>
          <a:ln>
            <a:noFill/>
          </a:ln>
        </p:spPr>
      </p:pic>
      <p:pic>
        <p:nvPicPr>
          <p:cNvPr id="223" name="Google Shape;223;p29"/>
          <p:cNvPicPr preferRelativeResize="0"/>
          <p:nvPr/>
        </p:nvPicPr>
        <p:blipFill>
          <a:blip r:embed="rId5">
            <a:alphaModFix/>
          </a:blip>
          <a:stretch>
            <a:fillRect/>
          </a:stretch>
        </p:blipFill>
        <p:spPr>
          <a:xfrm>
            <a:off x="1040139" y="2961950"/>
            <a:ext cx="3083886" cy="2077350"/>
          </a:xfrm>
          <a:prstGeom prst="rect">
            <a:avLst/>
          </a:prstGeom>
          <a:noFill/>
          <a:ln>
            <a:noFill/>
          </a:ln>
        </p:spPr>
      </p:pic>
      <p:sp>
        <p:nvSpPr>
          <p:cNvPr id="224" name="Google Shape;224;p29"/>
          <p:cNvSpPr txBox="1"/>
          <p:nvPr/>
        </p:nvSpPr>
        <p:spPr>
          <a:xfrm>
            <a:off x="5642275" y="4513375"/>
            <a:ext cx="3197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a:ea typeface="Open Sans"/>
              <a:cs typeface="Open Sans"/>
              <a:sym typeface="Open Sans"/>
            </a:endParaRPr>
          </a:p>
        </p:txBody>
      </p:sp>
      <p:graphicFrame>
        <p:nvGraphicFramePr>
          <p:cNvPr id="225" name="Google Shape;225;p29"/>
          <p:cNvGraphicFramePr/>
          <p:nvPr/>
        </p:nvGraphicFramePr>
        <p:xfrm>
          <a:off x="5269400" y="1140300"/>
          <a:ext cx="3000000" cy="3000000"/>
        </p:xfrm>
        <a:graphic>
          <a:graphicData uri="http://schemas.openxmlformats.org/drawingml/2006/table">
            <a:tbl>
              <a:tblPr>
                <a:solidFill>
                  <a:srgbClr val="FFFFFF"/>
                </a:solidFill>
                <a:tableStyleId>{223B05BD-3583-4F25-BE17-F461FB54DDFA}</a:tableStyleId>
              </a:tblPr>
              <a:tblGrid>
                <a:gridCol w="3388850"/>
              </a:tblGrid>
              <a:tr h="283900">
                <a:tc>
                  <a:txBody>
                    <a:bodyPr/>
                    <a:lstStyle/>
                    <a:p>
                      <a:pPr indent="0" lvl="0" marL="0" rtl="0" algn="l">
                        <a:spcBef>
                          <a:spcPts val="0"/>
                        </a:spcBef>
                        <a:spcAft>
                          <a:spcPts val="0"/>
                        </a:spcAft>
                        <a:buNone/>
                      </a:pPr>
                      <a:r>
                        <a:t/>
                      </a:r>
                      <a:endParaRPr>
                        <a:uFill>
                          <a:noFill/>
                        </a:uFill>
                        <a:hlinkClick r:id="rId6"/>
                      </a:endParaRPr>
                    </a:p>
                    <a:p>
                      <a:pPr indent="0" lvl="0" marL="0" rtl="0" algn="l">
                        <a:spcBef>
                          <a:spcPts val="0"/>
                        </a:spcBef>
                        <a:spcAft>
                          <a:spcPts val="0"/>
                        </a:spcAft>
                        <a:buNone/>
                      </a:pPr>
                      <a:r>
                        <a:rPr lang="en" sz="1800" u="sng">
                          <a:solidFill>
                            <a:schemeClr val="hlink"/>
                          </a:solidFill>
                          <a:highlight>
                            <a:srgbClr val="FFFFFF"/>
                          </a:highlight>
                          <a:hlinkClick r:id="rId7"/>
                        </a:rPr>
                        <a:t>arXiv:1903.08183</a:t>
                      </a:r>
                      <a:r>
                        <a:rPr lang="en" sz="1800" u="sng">
                          <a:solidFill>
                            <a:schemeClr val="hlink"/>
                          </a:solidFill>
                          <a:highlight>
                            <a:srgbClr val="FFFFFF"/>
                          </a:highlight>
                        </a:rPr>
                        <a:t>;</a:t>
                      </a:r>
                      <a:br>
                        <a:rPr lang="en" sz="1800" u="sng">
                          <a:solidFill>
                            <a:schemeClr val="hlink"/>
                          </a:solidFill>
                          <a:highlight>
                            <a:srgbClr val="FFFFFF"/>
                          </a:highlight>
                        </a:rPr>
                      </a:br>
                      <a:r>
                        <a:rPr lang="en" sz="1800">
                          <a:solidFill>
                            <a:schemeClr val="hlink"/>
                          </a:solidFill>
                          <a:highlight>
                            <a:srgbClr val="FFFFFF"/>
                          </a:highlight>
                        </a:rPr>
                        <a:t>Taylor+</a:t>
                      </a:r>
                      <a:endParaRPr sz="1800">
                        <a:solidFill>
                          <a:schemeClr val="hlink"/>
                        </a:solidFill>
                        <a:highlight>
                          <a:srgbClr val="FFFFFF"/>
                        </a:highlight>
                      </a:endParaRPr>
                    </a:p>
                  </a:txBody>
                  <a:tcPr marT="11425" marB="91425" marR="57150" marL="91425"/>
                </a:tc>
              </a:tr>
            </a:tbl>
          </a:graphicData>
        </a:graphic>
      </p:graphicFrame>
      <p:sp>
        <p:nvSpPr>
          <p:cNvPr id="226" name="Google Shape;226;p29"/>
          <p:cNvSpPr txBox="1"/>
          <p:nvPr/>
        </p:nvSpPr>
        <p:spPr>
          <a:xfrm>
            <a:off x="4594350" y="4358750"/>
            <a:ext cx="4561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800">
                <a:solidFill>
                  <a:srgbClr val="FF0000"/>
                </a:solidFill>
                <a:latin typeface="Open Sans"/>
                <a:ea typeface="Open Sans"/>
                <a:cs typeface="Open Sans"/>
                <a:sym typeface="Open Sans"/>
              </a:rPr>
              <a:t>At present, we are trying to inaugurate the era of nHz GW astronomy</a:t>
            </a:r>
            <a:endParaRPr i="1" sz="1800">
              <a:solidFill>
                <a:srgbClr val="FF0000"/>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30" name="Shape 230"/>
        <p:cNvGrpSpPr/>
        <p:nvPr/>
      </p:nvGrpSpPr>
      <p:grpSpPr>
        <a:xfrm>
          <a:off x="0" y="0"/>
          <a:ext cx="0" cy="0"/>
          <a:chOff x="0" y="0"/>
          <a:chExt cx="0" cy="0"/>
        </a:xfrm>
      </p:grpSpPr>
      <p:sp>
        <p:nvSpPr>
          <p:cNvPr id="231" name="Google Shape;231;p30"/>
          <p:cNvSpPr txBox="1"/>
          <p:nvPr>
            <p:ph type="title"/>
          </p:nvPr>
        </p:nvSpPr>
        <p:spPr>
          <a:xfrm>
            <a:off x="0" y="0"/>
            <a:ext cx="9144000" cy="524700"/>
          </a:xfrm>
          <a:prstGeom prst="rect">
            <a:avLst/>
          </a:prstGeom>
          <a:solidFill>
            <a:srgbClr val="EFEFEF"/>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B5394"/>
                </a:solidFill>
              </a:rPr>
              <a:t>                          </a:t>
            </a:r>
            <a:r>
              <a:rPr b="0" i="1" lang="en" sz="3822">
                <a:solidFill>
                  <a:srgbClr val="0B5394"/>
                </a:solidFill>
              </a:rPr>
              <a:t> </a:t>
            </a:r>
            <a:r>
              <a:rPr b="0" i="1" lang="en" sz="3822">
                <a:solidFill>
                  <a:srgbClr val="FF0000"/>
                </a:solidFill>
              </a:rPr>
              <a:t>Why Stochastic GWB ?</a:t>
            </a:r>
            <a:endParaRPr b="0" i="1" sz="3822">
              <a:solidFill>
                <a:srgbClr val="FF0000"/>
              </a:solidFill>
            </a:endParaRPr>
          </a:p>
        </p:txBody>
      </p:sp>
      <p:sp>
        <p:nvSpPr>
          <p:cNvPr id="232" name="Google Shape;232;p30"/>
          <p:cNvSpPr txBox="1"/>
          <p:nvPr>
            <p:ph idx="1" type="body"/>
          </p:nvPr>
        </p:nvSpPr>
        <p:spPr>
          <a:xfrm>
            <a:off x="0" y="524700"/>
            <a:ext cx="9144000" cy="4589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a:solidFill>
                  <a:schemeClr val="dk2"/>
                </a:solidFill>
              </a:rPr>
              <a:t>Galaxy mergers can lead to merger of their constituent SMBHs.</a:t>
            </a:r>
            <a:endParaRPr>
              <a:solidFill>
                <a:schemeClr val="dk2"/>
              </a:solidFill>
            </a:endParaRPr>
          </a:p>
          <a:p>
            <a:pPr indent="-342900" lvl="0" marL="457200" rtl="0" algn="l">
              <a:spcBef>
                <a:spcPts val="0"/>
              </a:spcBef>
              <a:spcAft>
                <a:spcPts val="0"/>
              </a:spcAft>
              <a:buClr>
                <a:schemeClr val="dk2"/>
              </a:buClr>
              <a:buSzPts val="1800"/>
              <a:buChar char="●"/>
            </a:pPr>
            <a:r>
              <a:rPr lang="en">
                <a:solidFill>
                  <a:schemeClr val="dk2"/>
                </a:solidFill>
              </a:rPr>
              <a:t>Rough estimate for  the number of binary BHs (ΔN) in a frequency interval </a:t>
            </a:r>
            <a:br>
              <a:rPr lang="en">
                <a:solidFill>
                  <a:schemeClr val="dk2"/>
                </a:solidFill>
              </a:rPr>
            </a:br>
            <a:r>
              <a:rPr lang="en">
                <a:solidFill>
                  <a:schemeClr val="dk2"/>
                </a:solidFill>
              </a:rPr>
              <a:t> Δ</a:t>
            </a:r>
            <a:r>
              <a:rPr lang="en">
                <a:solidFill>
                  <a:srgbClr val="6AA84F"/>
                </a:solidFill>
                <a:latin typeface="Arial"/>
                <a:ea typeface="Arial"/>
                <a:cs typeface="Arial"/>
                <a:sym typeface="Arial"/>
              </a:rPr>
              <a:t> </a:t>
            </a:r>
            <a:r>
              <a:rPr lang="en">
                <a:solidFill>
                  <a:schemeClr val="accent1"/>
                </a:solidFill>
              </a:rPr>
              <a:t>𝑓 =1/T</a:t>
            </a:r>
            <a:r>
              <a:rPr baseline="-25000" lang="en">
                <a:solidFill>
                  <a:schemeClr val="accent1"/>
                </a:solidFill>
              </a:rPr>
              <a:t>obs   </a:t>
            </a:r>
            <a:r>
              <a:rPr lang="en">
                <a:solidFill>
                  <a:schemeClr val="accent1"/>
                </a:solidFill>
              </a:rPr>
              <a:t>                                                           such that                                                               .</a:t>
            </a:r>
            <a:endParaRPr>
              <a:solidFill>
                <a:schemeClr val="accent1"/>
              </a:solidFill>
            </a:endParaRPr>
          </a:p>
          <a:p>
            <a:pPr indent="0" lvl="0" marL="457200" rtl="0" algn="l">
              <a:spcBef>
                <a:spcPts val="1200"/>
              </a:spcBef>
              <a:spcAft>
                <a:spcPts val="0"/>
              </a:spcAft>
              <a:buNone/>
            </a:pPr>
            <a:r>
              <a:t/>
            </a:r>
            <a:endParaRPr>
              <a:solidFill>
                <a:schemeClr val="accent1"/>
              </a:solidFill>
            </a:endParaRPr>
          </a:p>
          <a:p>
            <a:pPr indent="0" lvl="0" marL="457200" rtl="0" algn="l">
              <a:spcBef>
                <a:spcPts val="1200"/>
              </a:spcBef>
              <a:spcAft>
                <a:spcPts val="0"/>
              </a:spcAft>
              <a:buNone/>
            </a:pPr>
            <a:r>
              <a:t/>
            </a:r>
            <a:endParaRPr>
              <a:solidFill>
                <a:schemeClr val="accent1"/>
              </a:solidFill>
            </a:endParaRPr>
          </a:p>
          <a:p>
            <a:pPr indent="0" lvl="0" marL="457200" rtl="0" algn="l">
              <a:spcBef>
                <a:spcPts val="1200"/>
              </a:spcBef>
              <a:spcAft>
                <a:spcPts val="0"/>
              </a:spcAft>
              <a:buNone/>
            </a:pPr>
            <a:r>
              <a:t/>
            </a:r>
            <a:endParaRPr>
              <a:solidFill>
                <a:schemeClr val="accent1"/>
              </a:solidFill>
            </a:endParaRPr>
          </a:p>
          <a:p>
            <a:pPr indent="0" lvl="0" marL="457200" rtl="0" algn="l">
              <a:spcBef>
                <a:spcPts val="1200"/>
              </a:spcBef>
              <a:spcAft>
                <a:spcPts val="0"/>
              </a:spcAft>
              <a:buNone/>
            </a:pPr>
            <a:r>
              <a:t/>
            </a:r>
            <a:endParaRPr>
              <a:solidFill>
                <a:schemeClr val="accent1"/>
              </a:solidFill>
            </a:endParaRPr>
          </a:p>
          <a:p>
            <a:pPr indent="-342900" lvl="0" marL="457200" rtl="0" algn="l">
              <a:spcBef>
                <a:spcPts val="1200"/>
              </a:spcBef>
              <a:spcAft>
                <a:spcPts val="0"/>
              </a:spcAft>
              <a:buClr>
                <a:schemeClr val="accent1"/>
              </a:buClr>
              <a:buSzPts val="1800"/>
              <a:buChar char="●"/>
            </a:pPr>
            <a:r>
              <a:rPr lang="en">
                <a:solidFill>
                  <a:schemeClr val="accent1"/>
                </a:solidFill>
              </a:rPr>
              <a:t>This is clearly &gt;&gt;1,                                                                                           </a:t>
            </a:r>
            <a:endParaRPr>
              <a:solidFill>
                <a:schemeClr val="accent1"/>
              </a:solidFill>
            </a:endParaRPr>
          </a:p>
        </p:txBody>
      </p:sp>
      <p:pic>
        <p:nvPicPr>
          <p:cNvPr id="233" name="Google Shape;233;p30"/>
          <p:cNvPicPr preferRelativeResize="0"/>
          <p:nvPr/>
        </p:nvPicPr>
        <p:blipFill>
          <a:blip r:embed="rId3">
            <a:alphaModFix/>
          </a:blip>
          <a:stretch>
            <a:fillRect/>
          </a:stretch>
        </p:blipFill>
        <p:spPr>
          <a:xfrm>
            <a:off x="950750" y="1666199"/>
            <a:ext cx="7242500" cy="1566800"/>
          </a:xfrm>
          <a:prstGeom prst="rect">
            <a:avLst/>
          </a:prstGeom>
          <a:noFill/>
          <a:ln>
            <a:noFill/>
          </a:ln>
        </p:spPr>
      </p:pic>
      <p:pic>
        <p:nvPicPr>
          <p:cNvPr id="234" name="Google Shape;234;p30"/>
          <p:cNvPicPr preferRelativeResize="0"/>
          <p:nvPr/>
        </p:nvPicPr>
        <p:blipFill>
          <a:blip r:embed="rId4">
            <a:alphaModFix/>
          </a:blip>
          <a:stretch>
            <a:fillRect/>
          </a:stretch>
        </p:blipFill>
        <p:spPr>
          <a:xfrm>
            <a:off x="470997" y="4168500"/>
            <a:ext cx="3817500" cy="886075"/>
          </a:xfrm>
          <a:prstGeom prst="rect">
            <a:avLst/>
          </a:prstGeom>
          <a:noFill/>
          <a:ln>
            <a:noFill/>
          </a:ln>
        </p:spPr>
      </p:pic>
      <p:sp>
        <p:nvSpPr>
          <p:cNvPr id="235" name="Google Shape;235;p30"/>
          <p:cNvSpPr txBox="1"/>
          <p:nvPr/>
        </p:nvSpPr>
        <p:spPr>
          <a:xfrm>
            <a:off x="4867325" y="4374500"/>
            <a:ext cx="2669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ource Sans Pro"/>
                <a:ea typeface="Source Sans Pro"/>
                <a:cs typeface="Source Sans Pro"/>
                <a:sym typeface="Source Sans Pro"/>
              </a:rPr>
              <a:t>; 𝛼=-⅔ for MBH binaries in circular inspiral.</a:t>
            </a:r>
            <a:endParaRPr>
              <a:latin typeface="Source Sans Pro"/>
              <a:ea typeface="Source Sans Pro"/>
              <a:cs typeface="Source Sans Pro"/>
              <a:sym typeface="Source Sans Pro"/>
            </a:endParaRPr>
          </a:p>
        </p:txBody>
      </p:sp>
      <p:pic>
        <p:nvPicPr>
          <p:cNvPr id="236" name="Google Shape;236;p30" title="[51,51,51,&quot;https://www.codecogs.com/eqnedit.php?latex=%5CDelta%20N%3D%5Cleft(%20%20%5Cfrac%7BdN%7D%7Bdf%7D%5Cright)%20%5CDelta%20f%3D%5Cfrac%7BdN%7D%7Bdt%7D%20%5Cleft(%5Cfrac%7Bdf%7D%7Bdt%7D%5Cright)%5E%7B-1%7D%20%5C%20%20%5CDelta%20f#0&quot;]"/>
          <p:cNvPicPr preferRelativeResize="0"/>
          <p:nvPr/>
        </p:nvPicPr>
        <p:blipFill>
          <a:blip r:embed="rId5">
            <a:alphaModFix/>
          </a:blip>
          <a:stretch>
            <a:fillRect/>
          </a:stretch>
        </p:blipFill>
        <p:spPr>
          <a:xfrm>
            <a:off x="2263125" y="1232288"/>
            <a:ext cx="2604198" cy="417050"/>
          </a:xfrm>
          <a:prstGeom prst="rect">
            <a:avLst/>
          </a:prstGeom>
          <a:noFill/>
          <a:ln>
            <a:noFill/>
          </a:ln>
        </p:spPr>
      </p:pic>
      <p:sp>
        <p:nvSpPr>
          <p:cNvPr id="237" name="Google Shape;237;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38" name="Google Shape;238;p30"/>
          <p:cNvSpPr txBox="1"/>
          <p:nvPr/>
        </p:nvSpPr>
        <p:spPr>
          <a:xfrm>
            <a:off x="7038475" y="4590300"/>
            <a:ext cx="1624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sp>
        <p:nvSpPr>
          <p:cNvPr id="239" name="Google Shape;239;p30"/>
          <p:cNvSpPr txBox="1"/>
          <p:nvPr/>
        </p:nvSpPr>
        <p:spPr>
          <a:xfrm>
            <a:off x="5498000" y="2942500"/>
            <a:ext cx="35487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38761D"/>
                </a:solidFill>
                <a:highlight>
                  <a:srgbClr val="FFFFFF"/>
                </a:highlight>
                <a:latin typeface="Lora"/>
                <a:ea typeface="Lora"/>
                <a:cs typeface="Lora"/>
                <a:sym typeface="Lora"/>
              </a:rPr>
              <a:t>[</a:t>
            </a:r>
            <a:r>
              <a:rPr lang="en" sz="1600">
                <a:solidFill>
                  <a:srgbClr val="741B47"/>
                </a:solidFill>
                <a:highlight>
                  <a:srgbClr val="FFFFFF"/>
                </a:highlight>
                <a:latin typeface="Lora"/>
                <a:ea typeface="Lora"/>
                <a:cs typeface="Lora"/>
                <a:sym typeface="Lora"/>
              </a:rPr>
              <a:t>Sathyaprakash,+," </a:t>
            </a:r>
            <a:r>
              <a:rPr i="1" lang="en" sz="1600">
                <a:solidFill>
                  <a:srgbClr val="741B47"/>
                </a:solidFill>
                <a:highlight>
                  <a:srgbClr val="FFFFFF"/>
                </a:highlight>
                <a:latin typeface="Lora"/>
                <a:ea typeface="Lora"/>
                <a:cs typeface="Lora"/>
                <a:sym typeface="Lora"/>
              </a:rPr>
              <a:t>Living reviews in relativity</a:t>
            </a:r>
            <a:r>
              <a:rPr lang="en" sz="1600">
                <a:solidFill>
                  <a:srgbClr val="741B47"/>
                </a:solidFill>
                <a:highlight>
                  <a:srgbClr val="FFFFFF"/>
                </a:highlight>
                <a:latin typeface="Lora"/>
                <a:ea typeface="Lora"/>
                <a:cs typeface="Lora"/>
                <a:sym typeface="Lora"/>
              </a:rPr>
              <a:t> 12.1 (2009): 1-141.</a:t>
            </a:r>
            <a:r>
              <a:rPr lang="en" sz="1500">
                <a:solidFill>
                  <a:srgbClr val="38761D"/>
                </a:solidFill>
                <a:highlight>
                  <a:srgbClr val="FFFFFF"/>
                </a:highlight>
                <a:latin typeface="Lora"/>
                <a:ea typeface="Lora"/>
                <a:cs typeface="Lora"/>
                <a:sym typeface="Lora"/>
              </a:rPr>
              <a:t>]</a:t>
            </a:r>
            <a:endParaRPr sz="1900">
              <a:solidFill>
                <a:srgbClr val="38761D"/>
              </a:solidFill>
              <a:latin typeface="Lora"/>
              <a:ea typeface="Lora"/>
              <a:cs typeface="Lora"/>
              <a:sym typeface="Lora"/>
            </a:endParaRPr>
          </a:p>
        </p:txBody>
      </p:sp>
      <p:sp>
        <p:nvSpPr>
          <p:cNvPr id="240" name="Google Shape;240;p30"/>
          <p:cNvSpPr txBox="1"/>
          <p:nvPr/>
        </p:nvSpPr>
        <p:spPr>
          <a:xfrm>
            <a:off x="85725" y="2356923"/>
            <a:ext cx="3681600" cy="1108200"/>
          </a:xfrm>
          <a:prstGeom prst="rect">
            <a:avLst/>
          </a:prstGeom>
          <a:solidFill>
            <a:srgbClr val="F3F3F3"/>
          </a:solidFill>
          <a:ln>
            <a:noFill/>
          </a:ln>
        </p:spPr>
        <p:txBody>
          <a:bodyPr anchorCtr="0" anchor="t" bIns="91425" lIns="91425" spcFirstLastPara="1" rIns="91425" wrap="square" tIns="91425">
            <a:spAutoFit/>
          </a:bodyPr>
          <a:lstStyle/>
          <a:p>
            <a:pPr indent="0" lvl="0" marL="0" rtl="0" algn="l">
              <a:spcBef>
                <a:spcPts val="0"/>
              </a:spcBef>
              <a:spcAft>
                <a:spcPts val="0"/>
              </a:spcAft>
              <a:buClr>
                <a:schemeClr val="dk2"/>
              </a:buClr>
              <a:buSzPts val="1100"/>
              <a:buFont typeface="Arial"/>
              <a:buNone/>
            </a:pPr>
            <a:r>
              <a:rPr b="1" lang="en" sz="1700">
                <a:solidFill>
                  <a:schemeClr val="dk2"/>
                </a:solidFill>
                <a:latin typeface="Source Sans Pro"/>
                <a:ea typeface="Source Sans Pro"/>
                <a:cs typeface="Source Sans Pro"/>
                <a:sym typeface="Source Sans Pro"/>
              </a:rPr>
              <a:t> </a:t>
            </a:r>
            <a:r>
              <a:rPr lang="en" sz="1900">
                <a:solidFill>
                  <a:srgbClr val="0000FF"/>
                </a:solidFill>
                <a:latin typeface="Caveat"/>
                <a:ea typeface="Caveat"/>
                <a:cs typeface="Caveat"/>
                <a:sym typeface="Caveat"/>
              </a:rPr>
              <a:t>Evidence for SGWB appears as low frequency stochastic signal common to all </a:t>
            </a:r>
            <a:r>
              <a:rPr lang="en" sz="2200">
                <a:solidFill>
                  <a:srgbClr val="0000FF"/>
                </a:solidFill>
                <a:latin typeface="Caveat"/>
                <a:ea typeface="Caveat"/>
                <a:cs typeface="Caveat"/>
                <a:sym typeface="Caveat"/>
              </a:rPr>
              <a:t>Pulsars  (CRN) </a:t>
            </a:r>
            <a:endParaRPr sz="2200">
              <a:solidFill>
                <a:srgbClr val="0000FF"/>
              </a:solidFill>
              <a:latin typeface="Caveat"/>
              <a:ea typeface="Caveat"/>
              <a:cs typeface="Caveat"/>
              <a:sym typeface="Cave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44" name="Shape 244"/>
        <p:cNvGrpSpPr/>
        <p:nvPr/>
      </p:nvGrpSpPr>
      <p:grpSpPr>
        <a:xfrm>
          <a:off x="0" y="0"/>
          <a:ext cx="0" cy="0"/>
          <a:chOff x="0" y="0"/>
          <a:chExt cx="0" cy="0"/>
        </a:xfrm>
      </p:grpSpPr>
      <p:sp>
        <p:nvSpPr>
          <p:cNvPr id="245" name="Google Shape;245;p31"/>
          <p:cNvSpPr txBox="1"/>
          <p:nvPr>
            <p:ph type="title"/>
          </p:nvPr>
        </p:nvSpPr>
        <p:spPr>
          <a:xfrm>
            <a:off x="0" y="0"/>
            <a:ext cx="9144000" cy="623400"/>
          </a:xfrm>
          <a:prstGeom prst="rect">
            <a:avLst/>
          </a:prstGeom>
          <a:solidFill>
            <a:srgbClr val="CCCCCC"/>
          </a:solidFill>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 </a:t>
            </a:r>
            <a:r>
              <a:rPr b="0" i="1" lang="en">
                <a:solidFill>
                  <a:srgbClr val="0B5394"/>
                </a:solidFill>
              </a:rPr>
              <a:t>Convert CRN → SGWB with GR Inputs</a:t>
            </a:r>
            <a:r>
              <a:rPr b="0" i="1" lang="en"/>
              <a:t> </a:t>
            </a:r>
            <a:endParaRPr b="0" i="1"/>
          </a:p>
        </p:txBody>
      </p:sp>
      <p:sp>
        <p:nvSpPr>
          <p:cNvPr id="246" name="Google Shape;246;p31"/>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47" name="Google Shape;247;p31"/>
          <p:cNvPicPr preferRelativeResize="0"/>
          <p:nvPr/>
        </p:nvPicPr>
        <p:blipFill>
          <a:blip r:embed="rId3">
            <a:alphaModFix/>
          </a:blip>
          <a:stretch>
            <a:fillRect/>
          </a:stretch>
        </p:blipFill>
        <p:spPr>
          <a:xfrm>
            <a:off x="228250" y="705724"/>
            <a:ext cx="6552301" cy="3732050"/>
          </a:xfrm>
          <a:prstGeom prst="rect">
            <a:avLst/>
          </a:prstGeom>
          <a:noFill/>
          <a:ln>
            <a:noFill/>
          </a:ln>
        </p:spPr>
      </p:pic>
      <p:sp>
        <p:nvSpPr>
          <p:cNvPr id="248" name="Google Shape;248;p31"/>
          <p:cNvSpPr txBox="1"/>
          <p:nvPr/>
        </p:nvSpPr>
        <p:spPr>
          <a:xfrm>
            <a:off x="5037150" y="1330600"/>
            <a:ext cx="3435300" cy="7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ource Sans Pro"/>
                <a:ea typeface="Source Sans Pro"/>
                <a:cs typeface="Source Sans Pro"/>
                <a:sym typeface="Source Sans Pro"/>
              </a:rPr>
              <a:t>    </a:t>
            </a:r>
            <a:r>
              <a:rPr i="1" lang="en" sz="2000">
                <a:solidFill>
                  <a:srgbClr val="0000FF"/>
                </a:solidFill>
                <a:latin typeface="Source Sans Pro"/>
                <a:ea typeface="Source Sans Pro"/>
                <a:cs typeface="Source Sans Pro"/>
                <a:sym typeface="Source Sans Pro"/>
              </a:rPr>
              <a:t> ⇦ </a:t>
            </a:r>
            <a:r>
              <a:rPr i="1" lang="en" sz="1700">
                <a:solidFill>
                  <a:srgbClr val="0000FF"/>
                </a:solidFill>
                <a:latin typeface="Source Sans Pro"/>
                <a:ea typeface="Source Sans Pro"/>
                <a:cs typeface="Source Sans Pro"/>
                <a:sym typeface="Source Sans Pro"/>
              </a:rPr>
              <a:t>Cross correlation enhances the signal strength </a:t>
            </a:r>
            <a:endParaRPr i="1" sz="1700">
              <a:solidFill>
                <a:srgbClr val="0000FF"/>
              </a:solidFill>
              <a:latin typeface="Source Sans Pro"/>
              <a:ea typeface="Source Sans Pro"/>
              <a:cs typeface="Source Sans Pro"/>
              <a:sym typeface="Source Sans Pro"/>
            </a:endParaRPr>
          </a:p>
        </p:txBody>
      </p:sp>
      <p:sp>
        <p:nvSpPr>
          <p:cNvPr id="249" name="Google Shape;249;p31"/>
          <p:cNvSpPr txBox="1"/>
          <p:nvPr/>
        </p:nvSpPr>
        <p:spPr>
          <a:xfrm>
            <a:off x="5194100" y="3719825"/>
            <a:ext cx="3852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2000">
                <a:solidFill>
                  <a:srgbClr val="0000FF"/>
                </a:solidFill>
                <a:latin typeface="Source Sans Pro"/>
                <a:ea typeface="Source Sans Pro"/>
                <a:cs typeface="Source Sans Pro"/>
                <a:sym typeface="Source Sans Pro"/>
              </a:rPr>
              <a:t>⇦ Helling-Downs Correlation  </a:t>
            </a:r>
            <a:endParaRPr i="1" sz="2000">
              <a:solidFill>
                <a:srgbClr val="0000FF"/>
              </a:solidFill>
              <a:latin typeface="Source Sans Pro"/>
              <a:ea typeface="Source Sans Pro"/>
              <a:cs typeface="Source Sans Pro"/>
              <a:sym typeface="Source Sans Pro"/>
            </a:endParaRPr>
          </a:p>
        </p:txBody>
      </p:sp>
      <p:sp>
        <p:nvSpPr>
          <p:cNvPr id="250" name="Google Shape;250;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4"/>
          <p:cNvSpPr txBox="1"/>
          <p:nvPr>
            <p:ph type="title"/>
          </p:nvPr>
        </p:nvSpPr>
        <p:spPr>
          <a:xfrm>
            <a:off x="311700" y="337300"/>
            <a:ext cx="8520600" cy="707400"/>
          </a:xfrm>
          <a:prstGeom prst="rect">
            <a:avLst/>
          </a:prstGeom>
          <a:solidFill>
            <a:srgbClr val="F3F3F3"/>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                         </a:t>
            </a:r>
            <a:r>
              <a:rPr b="0" i="1" lang="en" sz="5711">
                <a:solidFill>
                  <a:srgbClr val="FF0000"/>
                </a:solidFill>
                <a:latin typeface="Caveat"/>
                <a:ea typeface="Caveat"/>
                <a:cs typeface="Caveat"/>
                <a:sym typeface="Caveat"/>
              </a:rPr>
              <a:t>Outline:</a:t>
            </a:r>
            <a:endParaRPr b="0" i="1" sz="5711">
              <a:solidFill>
                <a:srgbClr val="FF0000"/>
              </a:solidFill>
              <a:latin typeface="Caveat"/>
              <a:ea typeface="Caveat"/>
              <a:cs typeface="Caveat"/>
              <a:sym typeface="Caveat"/>
            </a:endParaRPr>
          </a:p>
        </p:txBody>
      </p:sp>
      <p:sp>
        <p:nvSpPr>
          <p:cNvPr id="79" name="Google Shape;79;p14"/>
          <p:cNvSpPr txBox="1"/>
          <p:nvPr>
            <p:ph idx="1" type="body"/>
          </p:nvPr>
        </p:nvSpPr>
        <p:spPr>
          <a:xfrm>
            <a:off x="415300" y="1238050"/>
            <a:ext cx="8520600" cy="3602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 </a:t>
            </a:r>
            <a:r>
              <a:rPr lang="en" sz="2400">
                <a:solidFill>
                  <a:srgbClr val="212121"/>
                </a:solidFill>
                <a:latin typeface="Caveat"/>
                <a:ea typeface="Caveat"/>
                <a:cs typeface="Caveat"/>
                <a:sym typeface="Caveat"/>
              </a:rPr>
              <a:t> </a:t>
            </a:r>
            <a:r>
              <a:rPr lang="en" sz="3000">
                <a:solidFill>
                  <a:srgbClr val="212121"/>
                </a:solidFill>
                <a:latin typeface="Caveat"/>
                <a:ea typeface="Caveat"/>
                <a:cs typeface="Caveat"/>
                <a:sym typeface="Caveat"/>
              </a:rPr>
              <a:t>Pulsar Timing Arrays (&amp;IPTA) for nHz GW astronomy </a:t>
            </a:r>
            <a:br>
              <a:rPr lang="en" sz="3000">
                <a:solidFill>
                  <a:srgbClr val="212121"/>
                </a:solidFill>
                <a:latin typeface="Caveat"/>
                <a:ea typeface="Caveat"/>
                <a:cs typeface="Caveat"/>
                <a:sym typeface="Caveat"/>
              </a:rPr>
            </a:br>
            <a:endParaRPr sz="3000">
              <a:solidFill>
                <a:srgbClr val="212121"/>
              </a:solidFill>
              <a:latin typeface="Caveat"/>
              <a:ea typeface="Caveat"/>
              <a:cs typeface="Caveat"/>
              <a:sym typeface="Caveat"/>
            </a:endParaRPr>
          </a:p>
          <a:p>
            <a:pPr indent="-390525" lvl="0" marL="457200" rtl="0" algn="l">
              <a:spcBef>
                <a:spcPts val="0"/>
              </a:spcBef>
              <a:spcAft>
                <a:spcPts val="0"/>
              </a:spcAft>
              <a:buSzPts val="2550"/>
              <a:buChar char="❖"/>
            </a:pPr>
            <a:r>
              <a:rPr lang="en" sz="2550">
                <a:solidFill>
                  <a:srgbClr val="212121"/>
                </a:solidFill>
                <a:latin typeface="Caveat"/>
                <a:ea typeface="Caveat"/>
                <a:cs typeface="Caveat"/>
                <a:sym typeface="Caveat"/>
              </a:rPr>
              <a:t> </a:t>
            </a:r>
            <a:r>
              <a:rPr lang="en" sz="2400">
                <a:solidFill>
                  <a:srgbClr val="212121"/>
                </a:solidFill>
                <a:latin typeface="Arial"/>
                <a:ea typeface="Arial"/>
                <a:cs typeface="Arial"/>
                <a:sym typeface="Arial"/>
              </a:rPr>
              <a:t>Possibility to </a:t>
            </a:r>
            <a:r>
              <a:rPr i="1" lang="en" sz="2400">
                <a:solidFill>
                  <a:srgbClr val="000000"/>
                </a:solidFill>
                <a:latin typeface="Arial"/>
                <a:ea typeface="Arial"/>
                <a:cs typeface="Arial"/>
                <a:sym typeface="Arial"/>
              </a:rPr>
              <a:t>pursue  </a:t>
            </a:r>
            <a:r>
              <a:rPr i="1" lang="en" sz="2400">
                <a:solidFill>
                  <a:srgbClr val="FF0000"/>
                </a:solidFill>
                <a:latin typeface="Arial"/>
                <a:ea typeface="Arial"/>
                <a:cs typeface="Arial"/>
                <a:sym typeface="Arial"/>
              </a:rPr>
              <a:t>Persistent Multi-Messenger nHz GW Astronomy</a:t>
            </a:r>
            <a:r>
              <a:rPr i="1" lang="en" sz="2400">
                <a:solidFill>
                  <a:srgbClr val="000000"/>
                </a:solidFill>
                <a:latin typeface="Arial"/>
                <a:ea typeface="Arial"/>
                <a:cs typeface="Arial"/>
                <a:sym typeface="Arial"/>
              </a:rPr>
              <a:t> with sources mainly at cosmological distances!!!</a:t>
            </a:r>
            <a:endParaRPr sz="2400">
              <a:solidFill>
                <a:srgbClr val="FF0000"/>
              </a:solidFill>
              <a:latin typeface="Arial"/>
              <a:ea typeface="Arial"/>
              <a:cs typeface="Arial"/>
              <a:sym typeface="Arial"/>
            </a:endParaRPr>
          </a:p>
        </p:txBody>
      </p:sp>
      <p:sp>
        <p:nvSpPr>
          <p:cNvPr id="80" name="Google Shape;80;p14"/>
          <p:cNvSpPr txBox="1"/>
          <p:nvPr/>
        </p:nvSpPr>
        <p:spPr>
          <a:xfrm>
            <a:off x="789550" y="3755800"/>
            <a:ext cx="77721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rgbClr val="2458C6"/>
                </a:solidFill>
                <a:latin typeface="Caveat"/>
                <a:ea typeface="Caveat"/>
                <a:cs typeface="Caveat"/>
                <a:sym typeface="Caveat"/>
              </a:rPr>
              <a:t>Close Asian Collaboration will be critical </a:t>
            </a:r>
            <a:endParaRPr sz="3300">
              <a:solidFill>
                <a:srgbClr val="2458C6"/>
              </a:solidFill>
              <a:latin typeface="Caveat"/>
              <a:ea typeface="Caveat"/>
              <a:cs typeface="Caveat"/>
              <a:sym typeface="Cave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id="255" name="Google Shape;255;p32"/>
          <p:cNvPicPr preferRelativeResize="0"/>
          <p:nvPr/>
        </p:nvPicPr>
        <p:blipFill>
          <a:blip r:embed="rId3">
            <a:alphaModFix/>
          </a:blip>
          <a:stretch>
            <a:fillRect/>
          </a:stretch>
        </p:blipFill>
        <p:spPr>
          <a:xfrm>
            <a:off x="4477675" y="1015801"/>
            <a:ext cx="4331100" cy="2537748"/>
          </a:xfrm>
          <a:prstGeom prst="rect">
            <a:avLst/>
          </a:prstGeom>
          <a:noFill/>
          <a:ln>
            <a:noFill/>
          </a:ln>
        </p:spPr>
      </p:pic>
      <p:sp>
        <p:nvSpPr>
          <p:cNvPr id="256" name="Google Shape;256;p32"/>
          <p:cNvSpPr txBox="1"/>
          <p:nvPr/>
        </p:nvSpPr>
        <p:spPr>
          <a:xfrm>
            <a:off x="4972525" y="4040950"/>
            <a:ext cx="3341400" cy="507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50">
                <a:solidFill>
                  <a:srgbClr val="FF0000"/>
                </a:solidFill>
                <a:highlight>
                  <a:schemeClr val="lt1"/>
                </a:highlight>
                <a:uFill>
                  <a:noFill/>
                </a:uFill>
                <a:hlinkClick r:id="rId4">
                  <a:extLst>
                    <a:ext uri="{A12FA001-AC4F-418D-AE19-62706E023703}">
                      <ahyp:hlinkClr val="tx"/>
                    </a:ext>
                  </a:extLst>
                </a:hlinkClick>
              </a:rPr>
              <a:t>arXiv:2306.16214</a:t>
            </a:r>
            <a:r>
              <a:rPr lang="en" sz="2100">
                <a:solidFill>
                  <a:srgbClr val="FF0000"/>
                </a:solidFill>
                <a:latin typeface="Open Sans"/>
                <a:ea typeface="Open Sans"/>
                <a:cs typeface="Open Sans"/>
                <a:sym typeface="Open Sans"/>
              </a:rPr>
              <a:t> ( A&amp;A 2023)</a:t>
            </a:r>
            <a:endParaRPr sz="2100">
              <a:solidFill>
                <a:srgbClr val="FF0000"/>
              </a:solidFill>
              <a:latin typeface="Open Sans"/>
              <a:ea typeface="Open Sans"/>
              <a:cs typeface="Open Sans"/>
              <a:sym typeface="Open Sans"/>
            </a:endParaRPr>
          </a:p>
        </p:txBody>
      </p:sp>
      <p:sp>
        <p:nvSpPr>
          <p:cNvPr id="257" name="Google Shape;257;p32"/>
          <p:cNvSpPr txBox="1"/>
          <p:nvPr/>
        </p:nvSpPr>
        <p:spPr>
          <a:xfrm>
            <a:off x="5164300" y="3735350"/>
            <a:ext cx="3813900" cy="711900"/>
          </a:xfrm>
          <a:prstGeom prst="rect">
            <a:avLst/>
          </a:prstGeom>
          <a:noFill/>
          <a:ln>
            <a:noFill/>
          </a:ln>
        </p:spPr>
        <p:txBody>
          <a:bodyPr anchorCtr="0" anchor="t" bIns="91425" lIns="91425" spcFirstLastPara="1" rIns="91425" wrap="square" tIns="91425">
            <a:spAutoFit/>
          </a:bodyPr>
          <a:lstStyle/>
          <a:p>
            <a:pPr indent="-323850" lvl="0" marL="457200" rtl="0" algn="l">
              <a:lnSpc>
                <a:spcPct val="115000"/>
              </a:lnSpc>
              <a:spcBef>
                <a:spcPts val="0"/>
              </a:spcBef>
              <a:spcAft>
                <a:spcPts val="0"/>
              </a:spcAft>
              <a:buClr>
                <a:srgbClr val="0000FF"/>
              </a:buClr>
              <a:buSzPts val="1500"/>
              <a:buChar char="★"/>
            </a:pPr>
            <a:r>
              <a:rPr lang="en" sz="1500">
                <a:solidFill>
                  <a:srgbClr val="0000FF"/>
                </a:solidFill>
              </a:rPr>
              <a:t> A ~ (2.5±0.7)×10</a:t>
            </a:r>
            <a:r>
              <a:rPr baseline="30000" lang="en" sz="1500">
                <a:solidFill>
                  <a:srgbClr val="0000FF"/>
                </a:solidFill>
              </a:rPr>
              <a:t>−15   </a:t>
            </a:r>
            <a:r>
              <a:rPr lang="en" sz="1500">
                <a:solidFill>
                  <a:srgbClr val="0000FF"/>
                </a:solidFill>
              </a:rPr>
              <a:t>@ 1yr−1.</a:t>
            </a:r>
            <a:br>
              <a:rPr lang="en" sz="1500">
                <a:solidFill>
                  <a:srgbClr val="0000FF"/>
                </a:solidFill>
              </a:rPr>
            </a:br>
            <a:endParaRPr sz="1700">
              <a:latin typeface="Open Sans"/>
              <a:ea typeface="Open Sans"/>
              <a:cs typeface="Open Sans"/>
              <a:sym typeface="Open Sans"/>
            </a:endParaRPr>
          </a:p>
        </p:txBody>
      </p:sp>
      <p:pic>
        <p:nvPicPr>
          <p:cNvPr id="258" name="Google Shape;258;p32"/>
          <p:cNvPicPr preferRelativeResize="0"/>
          <p:nvPr/>
        </p:nvPicPr>
        <p:blipFill>
          <a:blip r:embed="rId5">
            <a:alphaModFix/>
          </a:blip>
          <a:stretch>
            <a:fillRect/>
          </a:stretch>
        </p:blipFill>
        <p:spPr>
          <a:xfrm>
            <a:off x="419046" y="1373950"/>
            <a:ext cx="3713767" cy="2785325"/>
          </a:xfrm>
          <a:prstGeom prst="rect">
            <a:avLst/>
          </a:prstGeom>
          <a:noFill/>
          <a:ln>
            <a:noFill/>
          </a:ln>
        </p:spPr>
      </p:pic>
      <p:sp>
        <p:nvSpPr>
          <p:cNvPr id="259" name="Google Shape;259;p32"/>
          <p:cNvSpPr txBox="1"/>
          <p:nvPr/>
        </p:nvSpPr>
        <p:spPr>
          <a:xfrm>
            <a:off x="0" y="0"/>
            <a:ext cx="9034500" cy="124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Open Sans"/>
                <a:ea typeface="Open Sans"/>
                <a:cs typeface="Open Sans"/>
                <a:sym typeface="Open Sans"/>
              </a:rPr>
              <a:t> </a:t>
            </a:r>
            <a:r>
              <a:rPr lang="en" sz="1900">
                <a:solidFill>
                  <a:srgbClr val="0000FF"/>
                </a:solidFill>
                <a:latin typeface="Open Sans"/>
                <a:ea typeface="Open Sans"/>
                <a:cs typeface="Open Sans"/>
                <a:sym typeface="Open Sans"/>
              </a:rPr>
              <a:t>We (</a:t>
            </a:r>
            <a:r>
              <a:rPr lang="en" sz="1900">
                <a:solidFill>
                  <a:srgbClr val="FF0000"/>
                </a:solidFill>
                <a:latin typeface="Open Sans"/>
                <a:ea typeface="Open Sans"/>
                <a:cs typeface="Open Sans"/>
                <a:sym typeface="Open Sans"/>
              </a:rPr>
              <a:t>InPTA</a:t>
            </a:r>
            <a:r>
              <a:rPr lang="en" sz="1900">
                <a:solidFill>
                  <a:srgbClr val="0000FF"/>
                </a:solidFill>
                <a:latin typeface="Open Sans"/>
                <a:ea typeface="Open Sans"/>
                <a:cs typeface="Open Sans"/>
                <a:sym typeface="Open Sans"/>
              </a:rPr>
              <a:t>) combined our resources with </a:t>
            </a:r>
            <a:r>
              <a:rPr lang="en" sz="1900">
                <a:solidFill>
                  <a:schemeClr val="accent1"/>
                </a:solidFill>
                <a:latin typeface="Open Sans"/>
                <a:ea typeface="Open Sans"/>
                <a:cs typeface="Open Sans"/>
                <a:sym typeface="Open Sans"/>
              </a:rPr>
              <a:t>EPTA</a:t>
            </a:r>
            <a:r>
              <a:rPr lang="en" sz="1900">
                <a:solidFill>
                  <a:srgbClr val="0000FF"/>
                </a:solidFill>
                <a:latin typeface="Open Sans"/>
                <a:ea typeface="Open Sans"/>
                <a:cs typeface="Open Sans"/>
                <a:sym typeface="Open Sans"/>
              </a:rPr>
              <a:t> for the 3P+ efforts</a:t>
            </a:r>
            <a:br>
              <a:rPr lang="en" sz="1900">
                <a:solidFill>
                  <a:srgbClr val="0000FF"/>
                </a:solidFill>
                <a:latin typeface="Open Sans"/>
                <a:ea typeface="Open Sans"/>
                <a:cs typeface="Open Sans"/>
                <a:sym typeface="Open Sans"/>
              </a:rPr>
            </a:br>
            <a:r>
              <a:rPr lang="en" sz="1800">
                <a:solidFill>
                  <a:schemeClr val="dk2"/>
                </a:solidFill>
                <a:latin typeface="Open Sans"/>
                <a:ea typeface="Open Sans"/>
                <a:cs typeface="Open Sans"/>
                <a:sym typeface="Open Sans"/>
              </a:rPr>
              <a:t>           </a:t>
            </a:r>
            <a:r>
              <a:rPr lang="en" sz="2800">
                <a:solidFill>
                  <a:schemeClr val="dk2"/>
                </a:solidFill>
                <a:latin typeface="Caveat"/>
                <a:ea typeface="Caveat"/>
                <a:cs typeface="Caveat"/>
                <a:sym typeface="Caveat"/>
              </a:rPr>
              <a:t>to  clarify the nature of an earlier observed CRN in many MSPs</a:t>
            </a:r>
            <a:br>
              <a:rPr lang="en" sz="2400">
                <a:solidFill>
                  <a:schemeClr val="dk2"/>
                </a:solidFill>
                <a:latin typeface="Caveat"/>
                <a:ea typeface="Caveat"/>
                <a:cs typeface="Caveat"/>
                <a:sym typeface="Caveat"/>
              </a:rPr>
            </a:br>
            <a:r>
              <a:rPr lang="en" sz="1800">
                <a:solidFill>
                  <a:schemeClr val="dk2"/>
                </a:solidFill>
                <a:latin typeface="Open Sans"/>
                <a:ea typeface="Open Sans"/>
                <a:cs typeface="Open Sans"/>
                <a:sym typeface="Open Sans"/>
              </a:rPr>
              <a:t>       (</a:t>
            </a:r>
            <a:r>
              <a:rPr lang="en" sz="2100">
                <a:solidFill>
                  <a:srgbClr val="0000FF"/>
                </a:solidFill>
              </a:rPr>
              <a:t>NANOGrav, EPTA+InPTA, PPTA</a:t>
            </a:r>
            <a:r>
              <a:rPr lang="en" sz="2000">
                <a:solidFill>
                  <a:schemeClr val="dk2"/>
                </a:solidFill>
                <a:latin typeface="Open Sans"/>
                <a:ea typeface="Open Sans"/>
                <a:cs typeface="Open Sans"/>
                <a:sym typeface="Open Sans"/>
              </a:rPr>
              <a:t> ) + </a:t>
            </a:r>
            <a:r>
              <a:rPr i="1" lang="en" sz="2200">
                <a:solidFill>
                  <a:srgbClr val="FF0000"/>
                </a:solidFill>
              </a:rPr>
              <a:t>CPTA;  MPTA </a:t>
            </a:r>
            <a:endParaRPr i="1" sz="2200">
              <a:solidFill>
                <a:srgbClr val="FF0000"/>
              </a:solidFill>
            </a:endParaRPr>
          </a:p>
        </p:txBody>
      </p:sp>
      <p:sp>
        <p:nvSpPr>
          <p:cNvPr id="260" name="Google Shape;260;p32"/>
          <p:cNvSpPr txBox="1"/>
          <p:nvPr/>
        </p:nvSpPr>
        <p:spPr>
          <a:xfrm>
            <a:off x="576675" y="4086000"/>
            <a:ext cx="4530600" cy="958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 sz="1900">
                <a:solidFill>
                  <a:srgbClr val="0000FF"/>
                </a:solidFill>
                <a:latin typeface="Open Sans"/>
                <a:ea typeface="Open Sans"/>
                <a:cs typeface="Open Sans"/>
                <a:sym typeface="Open Sans"/>
              </a:rPr>
              <a:t>InPTA </a:t>
            </a:r>
            <a:r>
              <a:rPr i="1" lang="en" sz="1600">
                <a:solidFill>
                  <a:srgbClr val="FF0000"/>
                </a:solidFill>
                <a:latin typeface="Open Sans"/>
                <a:ea typeface="Open Sans"/>
                <a:cs typeface="Open Sans"/>
                <a:sym typeface="Open Sans"/>
              </a:rPr>
              <a:t> provided </a:t>
            </a:r>
            <a:r>
              <a:rPr i="1" lang="en" sz="1600">
                <a:solidFill>
                  <a:srgbClr val="FF0000"/>
                </a:solidFill>
              </a:rPr>
              <a:t>indigenous </a:t>
            </a:r>
            <a:r>
              <a:rPr i="1" lang="en" sz="1600">
                <a:solidFill>
                  <a:srgbClr val="FF0000"/>
                </a:solidFill>
                <a:latin typeface="Open Sans"/>
                <a:ea typeface="Open Sans"/>
                <a:cs typeface="Open Sans"/>
                <a:sym typeface="Open Sans"/>
              </a:rPr>
              <a:t>data, algorithms and theoretical constructs to these 3P+ efforts </a:t>
            </a:r>
            <a:endParaRPr i="1" sz="1600">
              <a:solidFill>
                <a:srgbClr val="FF0000"/>
              </a:solidFill>
              <a:latin typeface="Open Sans"/>
              <a:ea typeface="Open Sans"/>
              <a:cs typeface="Open Sans"/>
              <a:sym typeface="Open Sans"/>
            </a:endParaRPr>
          </a:p>
          <a:p>
            <a:pPr indent="0" lvl="0" marL="0" rtl="0" algn="l">
              <a:spcBef>
                <a:spcPts val="0"/>
              </a:spcBef>
              <a:spcAft>
                <a:spcPts val="0"/>
              </a:spcAft>
              <a:buNone/>
            </a:pPr>
            <a:r>
              <a:t/>
            </a:r>
            <a:endParaRPr i="1" sz="1000">
              <a:solidFill>
                <a:srgbClr val="FF0000"/>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p33"/>
          <p:cNvPicPr preferRelativeResize="0"/>
          <p:nvPr/>
        </p:nvPicPr>
        <p:blipFill>
          <a:blip r:embed="rId3">
            <a:alphaModFix/>
          </a:blip>
          <a:stretch>
            <a:fillRect/>
          </a:stretch>
        </p:blipFill>
        <p:spPr>
          <a:xfrm>
            <a:off x="152400" y="152400"/>
            <a:ext cx="8818067" cy="4838699"/>
          </a:xfrm>
          <a:prstGeom prst="rect">
            <a:avLst/>
          </a:prstGeom>
          <a:noFill/>
          <a:ln>
            <a:noFill/>
          </a:ln>
        </p:spPr>
      </p:pic>
      <p:pic>
        <p:nvPicPr>
          <p:cNvPr id="266" name="Google Shape;266;p33"/>
          <p:cNvPicPr preferRelativeResize="0"/>
          <p:nvPr/>
        </p:nvPicPr>
        <p:blipFill>
          <a:blip r:embed="rId4">
            <a:alphaModFix/>
          </a:blip>
          <a:stretch>
            <a:fillRect/>
          </a:stretch>
        </p:blipFill>
        <p:spPr>
          <a:xfrm>
            <a:off x="4859350" y="152401"/>
            <a:ext cx="3896549" cy="2174950"/>
          </a:xfrm>
          <a:prstGeom prst="rect">
            <a:avLst/>
          </a:prstGeom>
          <a:noFill/>
          <a:ln>
            <a:noFill/>
          </a:ln>
        </p:spPr>
      </p:pic>
      <p:sp>
        <p:nvSpPr>
          <p:cNvPr id="267" name="Google Shape;267;p33"/>
          <p:cNvSpPr txBox="1"/>
          <p:nvPr/>
        </p:nvSpPr>
        <p:spPr>
          <a:xfrm>
            <a:off x="4728925" y="4086000"/>
            <a:ext cx="4530600" cy="958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 sz="1900">
                <a:solidFill>
                  <a:srgbClr val="0000FF"/>
                </a:solidFill>
                <a:latin typeface="Open Sans"/>
                <a:ea typeface="Open Sans"/>
                <a:cs typeface="Open Sans"/>
                <a:sym typeface="Open Sans"/>
              </a:rPr>
              <a:t>InPTA </a:t>
            </a:r>
            <a:r>
              <a:rPr i="1" lang="en" sz="1600">
                <a:solidFill>
                  <a:srgbClr val="FF0000"/>
                </a:solidFill>
                <a:latin typeface="Open Sans"/>
                <a:ea typeface="Open Sans"/>
                <a:cs typeface="Open Sans"/>
                <a:sym typeface="Open Sans"/>
              </a:rPr>
              <a:t> provided </a:t>
            </a:r>
            <a:r>
              <a:rPr i="1" lang="en" sz="1600">
                <a:solidFill>
                  <a:srgbClr val="FF0000"/>
                </a:solidFill>
              </a:rPr>
              <a:t>indigenous </a:t>
            </a:r>
            <a:r>
              <a:rPr i="1" lang="en" sz="1600">
                <a:solidFill>
                  <a:srgbClr val="FF0000"/>
                </a:solidFill>
                <a:latin typeface="Open Sans"/>
                <a:ea typeface="Open Sans"/>
                <a:cs typeface="Open Sans"/>
                <a:sym typeface="Open Sans"/>
              </a:rPr>
              <a:t>data, algorithms and theoretical constructs to these 3P+ efforts </a:t>
            </a:r>
            <a:endParaRPr i="1" sz="1600">
              <a:solidFill>
                <a:srgbClr val="FF0000"/>
              </a:solidFill>
              <a:latin typeface="Open Sans"/>
              <a:ea typeface="Open Sans"/>
              <a:cs typeface="Open Sans"/>
              <a:sym typeface="Open Sans"/>
            </a:endParaRPr>
          </a:p>
          <a:p>
            <a:pPr indent="0" lvl="0" marL="0" rtl="0" algn="l">
              <a:spcBef>
                <a:spcPts val="0"/>
              </a:spcBef>
              <a:spcAft>
                <a:spcPts val="0"/>
              </a:spcAft>
              <a:buNone/>
            </a:pPr>
            <a:r>
              <a:t/>
            </a:r>
            <a:endParaRPr i="1" sz="1000">
              <a:solidFill>
                <a:srgbClr val="FF0000"/>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34"/>
          <p:cNvSpPr txBox="1"/>
          <p:nvPr>
            <p:ph idx="4294967295" type="title"/>
          </p:nvPr>
        </p:nvSpPr>
        <p:spPr>
          <a:xfrm>
            <a:off x="311700" y="121300"/>
            <a:ext cx="8520600" cy="707400"/>
          </a:xfrm>
          <a:prstGeom prst="rect">
            <a:avLst/>
          </a:prstGeom>
          <a:solidFill>
            <a:srgbClr val="C9DAF8"/>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b="0" i="1" lang="en">
                <a:solidFill>
                  <a:srgbClr val="0000FF"/>
                </a:solidFill>
              </a:rPr>
              <a:t>IPTA Data Release 3 should lead to discoveries </a:t>
            </a:r>
            <a:endParaRPr b="0" i="1">
              <a:solidFill>
                <a:srgbClr val="0000FF"/>
              </a:solidFill>
            </a:endParaRPr>
          </a:p>
        </p:txBody>
      </p:sp>
      <p:pic>
        <p:nvPicPr>
          <p:cNvPr id="273" name="Google Shape;273;p34"/>
          <p:cNvPicPr preferRelativeResize="0"/>
          <p:nvPr/>
        </p:nvPicPr>
        <p:blipFill>
          <a:blip r:embed="rId3">
            <a:alphaModFix/>
          </a:blip>
          <a:stretch>
            <a:fillRect/>
          </a:stretch>
        </p:blipFill>
        <p:spPr>
          <a:xfrm>
            <a:off x="624475" y="1101585"/>
            <a:ext cx="5909627" cy="3638726"/>
          </a:xfrm>
          <a:prstGeom prst="rect">
            <a:avLst/>
          </a:prstGeom>
          <a:noFill/>
          <a:ln>
            <a:noFill/>
          </a:ln>
        </p:spPr>
      </p:pic>
      <p:pic>
        <p:nvPicPr>
          <p:cNvPr id="274" name="Google Shape;274;p34"/>
          <p:cNvPicPr preferRelativeResize="0"/>
          <p:nvPr/>
        </p:nvPicPr>
        <p:blipFill>
          <a:blip r:embed="rId4">
            <a:alphaModFix/>
          </a:blip>
          <a:stretch>
            <a:fillRect/>
          </a:stretch>
        </p:blipFill>
        <p:spPr>
          <a:xfrm>
            <a:off x="354954" y="-42825"/>
            <a:ext cx="9011990" cy="5143499"/>
          </a:xfrm>
          <a:prstGeom prst="rect">
            <a:avLst/>
          </a:prstGeom>
          <a:noFill/>
          <a:ln>
            <a:noFill/>
          </a:ln>
        </p:spPr>
      </p:pic>
      <p:sp>
        <p:nvSpPr>
          <p:cNvPr id="275" name="Google Shape;275;p34"/>
          <p:cNvSpPr txBox="1"/>
          <p:nvPr/>
        </p:nvSpPr>
        <p:spPr>
          <a:xfrm>
            <a:off x="6980325" y="3466575"/>
            <a:ext cx="2697000" cy="181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latin typeface="Open Sans"/>
                <a:ea typeface="Open Sans"/>
                <a:cs typeface="Open Sans"/>
                <a:sym typeface="Open Sans"/>
              </a:rPr>
              <a:t>i) </a:t>
            </a:r>
            <a:r>
              <a:rPr lang="en">
                <a:solidFill>
                  <a:srgbClr val="0000FF"/>
                </a:solidFill>
                <a:latin typeface="Open Sans"/>
                <a:ea typeface="Open Sans"/>
                <a:cs typeface="Open Sans"/>
                <a:sym typeface="Open Sans"/>
              </a:rPr>
              <a:t>Aman Srivastava</a:t>
            </a:r>
            <a:br>
              <a:rPr lang="en">
                <a:solidFill>
                  <a:srgbClr val="0000FF"/>
                </a:solidFill>
                <a:latin typeface="Open Sans"/>
                <a:ea typeface="Open Sans"/>
                <a:cs typeface="Open Sans"/>
                <a:sym typeface="Open Sans"/>
              </a:rPr>
            </a:br>
            <a:r>
              <a:rPr lang="en">
                <a:solidFill>
                  <a:schemeClr val="dk2"/>
                </a:solidFill>
                <a:latin typeface="Open Sans"/>
                <a:ea typeface="Open Sans"/>
                <a:cs typeface="Open Sans"/>
                <a:sym typeface="Open Sans"/>
              </a:rPr>
              <a:t>ii) </a:t>
            </a:r>
            <a:r>
              <a:rPr lang="en">
                <a:solidFill>
                  <a:srgbClr val="9900FF"/>
                </a:solidFill>
                <a:latin typeface="Open Sans"/>
                <a:ea typeface="Open Sans"/>
                <a:cs typeface="Open Sans"/>
                <a:sym typeface="Open Sans"/>
              </a:rPr>
              <a:t>Subhajit Dandapat</a:t>
            </a:r>
            <a:br>
              <a:rPr lang="en">
                <a:solidFill>
                  <a:srgbClr val="9900FF"/>
                </a:solidFill>
                <a:latin typeface="Open Sans"/>
                <a:ea typeface="Open Sans"/>
                <a:cs typeface="Open Sans"/>
                <a:sym typeface="Open Sans"/>
              </a:rPr>
            </a:br>
            <a:r>
              <a:rPr lang="en">
                <a:solidFill>
                  <a:schemeClr val="dk2"/>
                </a:solidFill>
                <a:latin typeface="Open Sans"/>
                <a:ea typeface="Open Sans"/>
                <a:cs typeface="Open Sans"/>
                <a:sym typeface="Open Sans"/>
              </a:rPr>
              <a:t>iii) </a:t>
            </a:r>
            <a:r>
              <a:rPr lang="en">
                <a:solidFill>
                  <a:srgbClr val="C00000"/>
                </a:solidFill>
                <a:latin typeface="Open Sans"/>
                <a:ea typeface="Open Sans"/>
                <a:cs typeface="Open Sans"/>
                <a:sym typeface="Open Sans"/>
              </a:rPr>
              <a:t>Abhimanyu S</a:t>
            </a:r>
            <a:endParaRPr>
              <a:solidFill>
                <a:srgbClr val="C00000"/>
              </a:solidFill>
              <a:latin typeface="Open Sans"/>
              <a:ea typeface="Open Sans"/>
              <a:cs typeface="Open Sans"/>
              <a:sym typeface="Open Sans"/>
            </a:endParaRPr>
          </a:p>
          <a:p>
            <a:pPr indent="0" lvl="0" marL="0" rtl="0" algn="l">
              <a:spcBef>
                <a:spcPts val="0"/>
              </a:spcBef>
              <a:spcAft>
                <a:spcPts val="0"/>
              </a:spcAft>
              <a:buNone/>
            </a:pPr>
            <a:r>
              <a:rPr lang="en">
                <a:solidFill>
                  <a:srgbClr val="C00000"/>
                </a:solidFill>
                <a:latin typeface="Open Sans"/>
                <a:ea typeface="Open Sans"/>
                <a:cs typeface="Open Sans"/>
                <a:sym typeface="Open Sans"/>
              </a:rPr>
              <a:t>iv) Lankeswar Dey </a:t>
            </a:r>
            <a:br>
              <a:rPr lang="en" sz="1800">
                <a:solidFill>
                  <a:schemeClr val="dk2"/>
                </a:solidFill>
                <a:latin typeface="Open Sans"/>
                <a:ea typeface="Open Sans"/>
                <a:cs typeface="Open Sans"/>
                <a:sym typeface="Open Sans"/>
              </a:rPr>
            </a:br>
            <a:r>
              <a:rPr lang="en" sz="1800">
                <a:solidFill>
                  <a:schemeClr val="dk2"/>
                </a:solidFill>
                <a:latin typeface="Open Sans"/>
                <a:ea typeface="Open Sans"/>
                <a:cs typeface="Open Sans"/>
                <a:sym typeface="Open Sans"/>
              </a:rPr>
              <a:t>    </a:t>
            </a:r>
            <a:r>
              <a:rPr i="1" lang="en">
                <a:solidFill>
                  <a:schemeClr val="dk2"/>
                </a:solidFill>
                <a:latin typeface="Open Sans"/>
                <a:ea typeface="Open Sans"/>
                <a:cs typeface="Open Sans"/>
                <a:sym typeface="Open Sans"/>
              </a:rPr>
              <a:t>Co-leads of DR3 GWA </a:t>
            </a:r>
            <a:br>
              <a:rPr i="1" lang="en">
                <a:solidFill>
                  <a:schemeClr val="dk2"/>
                </a:solidFill>
                <a:latin typeface="Open Sans"/>
                <a:ea typeface="Open Sans"/>
                <a:cs typeface="Open Sans"/>
                <a:sym typeface="Open Sans"/>
              </a:rPr>
            </a:br>
            <a:r>
              <a:rPr i="1" lang="en">
                <a:solidFill>
                  <a:schemeClr val="dk2"/>
                </a:solidFill>
                <a:latin typeface="Open Sans"/>
                <a:ea typeface="Open Sans"/>
                <a:cs typeface="Open Sans"/>
                <a:sym typeface="Open Sans"/>
              </a:rPr>
              <a:t>    efforts </a:t>
            </a:r>
            <a:br>
              <a:rPr lang="en" sz="1800">
                <a:solidFill>
                  <a:schemeClr val="dk2"/>
                </a:solidFill>
                <a:latin typeface="Open Sans"/>
                <a:ea typeface="Open Sans"/>
                <a:cs typeface="Open Sans"/>
                <a:sym typeface="Open Sans"/>
              </a:rPr>
            </a:br>
            <a:r>
              <a:rPr lang="en" sz="1800">
                <a:solidFill>
                  <a:schemeClr val="dk2"/>
                </a:solidFill>
                <a:latin typeface="Open Sans"/>
                <a:ea typeface="Open Sans"/>
                <a:cs typeface="Open Sans"/>
                <a:sym typeface="Open Sans"/>
              </a:rPr>
              <a:t>  </a:t>
            </a:r>
            <a:endParaRPr sz="1800">
              <a:solidFill>
                <a:schemeClr val="dk2"/>
              </a:solidFill>
              <a:latin typeface="Open Sans"/>
              <a:ea typeface="Open Sans"/>
              <a:cs typeface="Open Sans"/>
              <a:sym typeface="Open Sans"/>
            </a:endParaRPr>
          </a:p>
        </p:txBody>
      </p:sp>
      <p:sp>
        <p:nvSpPr>
          <p:cNvPr id="276" name="Google Shape;276;p34"/>
          <p:cNvSpPr/>
          <p:nvPr/>
        </p:nvSpPr>
        <p:spPr>
          <a:xfrm>
            <a:off x="5096925" y="4798700"/>
            <a:ext cx="1121100" cy="747300"/>
          </a:xfrm>
          <a:prstGeom prst="wedgeRect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77" name="Google Shape;277;p34"/>
          <p:cNvSpPr txBox="1"/>
          <p:nvPr/>
        </p:nvSpPr>
        <p:spPr>
          <a:xfrm>
            <a:off x="2399275" y="4821075"/>
            <a:ext cx="2610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800">
                <a:solidFill>
                  <a:srgbClr val="FF0000"/>
                </a:solidFill>
                <a:latin typeface="Open Sans"/>
                <a:ea typeface="Open Sans"/>
                <a:cs typeface="Open Sans"/>
                <a:sym typeface="Open Sans"/>
              </a:rPr>
              <a:t>CPTA is part of DR3!!</a:t>
            </a:r>
            <a:endParaRPr i="1" sz="1800">
              <a:solidFill>
                <a:srgbClr val="FF0000"/>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81" name="Shape 281"/>
        <p:cNvGrpSpPr/>
        <p:nvPr/>
      </p:nvGrpSpPr>
      <p:grpSpPr>
        <a:xfrm>
          <a:off x="0" y="0"/>
          <a:ext cx="0" cy="0"/>
          <a:chOff x="0" y="0"/>
          <a:chExt cx="0" cy="0"/>
        </a:xfrm>
      </p:grpSpPr>
      <p:pic>
        <p:nvPicPr>
          <p:cNvPr id="282" name="Google Shape;282;p35"/>
          <p:cNvPicPr preferRelativeResize="0"/>
          <p:nvPr/>
        </p:nvPicPr>
        <p:blipFill>
          <a:blip r:embed="rId3">
            <a:alphaModFix/>
          </a:blip>
          <a:stretch>
            <a:fillRect/>
          </a:stretch>
        </p:blipFill>
        <p:spPr>
          <a:xfrm>
            <a:off x="209225" y="1724825"/>
            <a:ext cx="8839202" cy="2267385"/>
          </a:xfrm>
          <a:prstGeom prst="rect">
            <a:avLst/>
          </a:prstGeom>
          <a:noFill/>
          <a:ln>
            <a:noFill/>
          </a:ln>
        </p:spPr>
      </p:pic>
      <p:sp>
        <p:nvSpPr>
          <p:cNvPr id="283" name="Google Shape;283;p35"/>
          <p:cNvSpPr txBox="1"/>
          <p:nvPr>
            <p:ph type="title"/>
          </p:nvPr>
        </p:nvSpPr>
        <p:spPr>
          <a:xfrm>
            <a:off x="311700" y="445025"/>
            <a:ext cx="8520600" cy="707400"/>
          </a:xfrm>
          <a:prstGeom prst="rect">
            <a:avLst/>
          </a:prstGeom>
          <a:solidFill>
            <a:srgbClr val="C9DAF8"/>
          </a:solidFill>
        </p:spPr>
        <p:txBody>
          <a:bodyPr anchorCtr="0" anchor="t" bIns="91425" lIns="91425" spcFirstLastPara="1" rIns="91425" wrap="square" tIns="91425">
            <a:noAutofit/>
          </a:bodyPr>
          <a:lstStyle/>
          <a:p>
            <a:pPr indent="0" lvl="0" marL="0" rtl="0" algn="l">
              <a:spcBef>
                <a:spcPts val="0"/>
              </a:spcBef>
              <a:spcAft>
                <a:spcPts val="0"/>
              </a:spcAft>
              <a:buSzPts val="990"/>
              <a:buNone/>
            </a:pPr>
            <a:r>
              <a:rPr b="0" lang="en" sz="4340">
                <a:latin typeface="Caveat"/>
                <a:ea typeface="Caveat"/>
                <a:cs typeface="Caveat"/>
                <a:sym typeface="Caveat"/>
              </a:rPr>
              <a:t> Why are we so confident?</a:t>
            </a:r>
            <a:endParaRPr b="0" sz="4340">
              <a:latin typeface="Caveat"/>
              <a:ea typeface="Caveat"/>
              <a:cs typeface="Caveat"/>
              <a:sym typeface="Caveat"/>
            </a:endParaRPr>
          </a:p>
        </p:txBody>
      </p:sp>
      <p:sp>
        <p:nvSpPr>
          <p:cNvPr id="284" name="Google Shape;284;p35"/>
          <p:cNvSpPr txBox="1"/>
          <p:nvPr/>
        </p:nvSpPr>
        <p:spPr>
          <a:xfrm>
            <a:off x="5190850" y="4177325"/>
            <a:ext cx="3969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latin typeface="Open Sans"/>
              <a:ea typeface="Open Sans"/>
              <a:cs typeface="Open Sans"/>
              <a:sym typeface="Open Sans"/>
            </a:endParaRPr>
          </a:p>
        </p:txBody>
      </p:sp>
      <p:sp>
        <p:nvSpPr>
          <p:cNvPr id="285" name="Google Shape;285;p35"/>
          <p:cNvSpPr txBox="1"/>
          <p:nvPr/>
        </p:nvSpPr>
        <p:spPr>
          <a:xfrm>
            <a:off x="3124975" y="3992200"/>
            <a:ext cx="5323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Open Sans"/>
                <a:ea typeface="Open Sans"/>
                <a:cs typeface="Open Sans"/>
                <a:sym typeface="Open Sans"/>
              </a:rPr>
              <a:t> </a:t>
            </a:r>
            <a:r>
              <a:rPr lang="en" sz="1800">
                <a:solidFill>
                  <a:srgbClr val="0000FF"/>
                </a:solidFill>
                <a:latin typeface="Caveat"/>
                <a:ea typeface="Caveat"/>
                <a:cs typeface="Caveat"/>
                <a:sym typeface="Caveat"/>
              </a:rPr>
              <a:t>We are now part of GWIC due to these efforts</a:t>
            </a:r>
            <a:endParaRPr sz="1800">
              <a:solidFill>
                <a:srgbClr val="0000FF"/>
              </a:solidFill>
              <a:latin typeface="Caveat"/>
              <a:ea typeface="Caveat"/>
              <a:cs typeface="Caveat"/>
              <a:sym typeface="Caveat"/>
            </a:endParaRPr>
          </a:p>
        </p:txBody>
      </p:sp>
      <p:sp>
        <p:nvSpPr>
          <p:cNvPr id="286" name="Google Shape;286;p35"/>
          <p:cNvSpPr txBox="1"/>
          <p:nvPr/>
        </p:nvSpPr>
        <p:spPr>
          <a:xfrm>
            <a:off x="2965175" y="4639025"/>
            <a:ext cx="5777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800">
                <a:solidFill>
                  <a:srgbClr val="FF0000"/>
                </a:solidFill>
                <a:latin typeface="Open Sans"/>
                <a:ea typeface="Open Sans"/>
                <a:cs typeface="Open Sans"/>
                <a:sym typeface="Open Sans"/>
              </a:rPr>
              <a:t>Prerna is leading our DR2 efforts</a:t>
            </a:r>
            <a:endParaRPr i="1" sz="1800">
              <a:solidFill>
                <a:srgbClr val="FF0000"/>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90" name="Shape 290"/>
        <p:cNvGrpSpPr/>
        <p:nvPr/>
      </p:nvGrpSpPr>
      <p:grpSpPr>
        <a:xfrm>
          <a:off x="0" y="0"/>
          <a:ext cx="0" cy="0"/>
          <a:chOff x="0" y="0"/>
          <a:chExt cx="0" cy="0"/>
        </a:xfrm>
      </p:grpSpPr>
      <p:pic>
        <p:nvPicPr>
          <p:cNvPr id="291" name="Google Shape;291;p36"/>
          <p:cNvPicPr preferRelativeResize="0"/>
          <p:nvPr/>
        </p:nvPicPr>
        <p:blipFill>
          <a:blip r:embed="rId3">
            <a:alphaModFix/>
          </a:blip>
          <a:stretch>
            <a:fillRect/>
          </a:stretch>
        </p:blipFill>
        <p:spPr>
          <a:xfrm>
            <a:off x="152400" y="152400"/>
            <a:ext cx="8839203" cy="1153566"/>
          </a:xfrm>
          <a:prstGeom prst="rect">
            <a:avLst/>
          </a:prstGeom>
          <a:noFill/>
          <a:ln>
            <a:noFill/>
          </a:ln>
        </p:spPr>
      </p:pic>
      <p:pic>
        <p:nvPicPr>
          <p:cNvPr id="292" name="Google Shape;292;p36"/>
          <p:cNvPicPr preferRelativeResize="0"/>
          <p:nvPr/>
        </p:nvPicPr>
        <p:blipFill>
          <a:blip r:embed="rId4">
            <a:alphaModFix/>
          </a:blip>
          <a:stretch>
            <a:fillRect/>
          </a:stretch>
        </p:blipFill>
        <p:spPr>
          <a:xfrm>
            <a:off x="351875" y="1793450"/>
            <a:ext cx="5525976" cy="2798676"/>
          </a:xfrm>
          <a:prstGeom prst="rect">
            <a:avLst/>
          </a:prstGeom>
          <a:noFill/>
          <a:ln>
            <a:noFill/>
          </a:ln>
        </p:spPr>
      </p:pic>
      <p:sp>
        <p:nvSpPr>
          <p:cNvPr id="293" name="Google Shape;293;p36"/>
          <p:cNvSpPr txBox="1"/>
          <p:nvPr/>
        </p:nvSpPr>
        <p:spPr>
          <a:xfrm>
            <a:off x="2156850" y="1122425"/>
            <a:ext cx="60471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rgbClr val="FF0000"/>
                </a:solidFill>
              </a:rPr>
              <a:t>InPTA’s first IPTA paper. (</a:t>
            </a:r>
            <a:r>
              <a:rPr lang="en" sz="1800" u="sng">
                <a:solidFill>
                  <a:schemeClr val="hlink"/>
                </a:solidFill>
                <a:hlinkClick r:id="rId5"/>
              </a:rPr>
              <a:t>arXiv:2309.00693</a:t>
            </a:r>
            <a:r>
              <a:rPr lang="en" sz="1800">
                <a:solidFill>
                  <a:srgbClr val="FF0000"/>
                </a:solidFill>
              </a:rPr>
              <a:t>)</a:t>
            </a:r>
            <a:endParaRPr sz="1800">
              <a:solidFill>
                <a:srgbClr val="FF0000"/>
              </a:solidFill>
            </a:endParaRPr>
          </a:p>
        </p:txBody>
      </p:sp>
      <p:sp>
        <p:nvSpPr>
          <p:cNvPr id="294" name="Google Shape;294;p36"/>
          <p:cNvSpPr txBox="1"/>
          <p:nvPr/>
        </p:nvSpPr>
        <p:spPr>
          <a:xfrm>
            <a:off x="5946625" y="2739150"/>
            <a:ext cx="3092400" cy="215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rgbClr val="0000FF"/>
                </a:solidFill>
                <a:latin typeface="Open Sans"/>
                <a:ea typeface="Open Sans"/>
                <a:cs typeface="Open Sans"/>
                <a:sym typeface="Open Sans"/>
              </a:rPr>
              <a:t>Aman</a:t>
            </a:r>
            <a:r>
              <a:rPr lang="en" sz="1800">
                <a:latin typeface="Open Sans"/>
                <a:ea typeface="Open Sans"/>
                <a:cs typeface="Open Sans"/>
                <a:sym typeface="Open Sans"/>
              </a:rPr>
              <a:t> Srivastava,</a:t>
            </a:r>
            <a:br>
              <a:rPr lang="en" sz="1800">
                <a:latin typeface="Open Sans"/>
                <a:ea typeface="Open Sans"/>
                <a:cs typeface="Open Sans"/>
                <a:sym typeface="Open Sans"/>
              </a:rPr>
            </a:br>
            <a:r>
              <a:rPr lang="en" sz="1800">
                <a:solidFill>
                  <a:srgbClr val="0000FF"/>
                </a:solidFill>
                <a:latin typeface="Open Sans"/>
                <a:ea typeface="Open Sans"/>
                <a:cs typeface="Open Sans"/>
                <a:sym typeface="Open Sans"/>
              </a:rPr>
              <a:t>Subhajit</a:t>
            </a:r>
            <a:r>
              <a:rPr lang="en" sz="1800">
                <a:latin typeface="Open Sans"/>
                <a:ea typeface="Open Sans"/>
                <a:cs typeface="Open Sans"/>
                <a:sym typeface="Open Sans"/>
              </a:rPr>
              <a:t> Dandapat</a:t>
            </a:r>
            <a:endParaRPr sz="1800">
              <a:latin typeface="Open Sans"/>
              <a:ea typeface="Open Sans"/>
              <a:cs typeface="Open Sans"/>
              <a:sym typeface="Open Sans"/>
            </a:endParaRPr>
          </a:p>
          <a:p>
            <a:pPr indent="0" lvl="0" marL="0" rtl="0" algn="l">
              <a:spcBef>
                <a:spcPts val="0"/>
              </a:spcBef>
              <a:spcAft>
                <a:spcPts val="0"/>
              </a:spcAft>
              <a:buNone/>
            </a:pPr>
            <a:r>
              <a:rPr lang="en" sz="1800">
                <a:latin typeface="Open Sans"/>
                <a:ea typeface="Open Sans"/>
                <a:cs typeface="Open Sans"/>
                <a:sym typeface="Open Sans"/>
              </a:rPr>
              <a:t> </a:t>
            </a:r>
            <a:r>
              <a:rPr lang="en" sz="1800">
                <a:solidFill>
                  <a:srgbClr val="FF0000"/>
                </a:solidFill>
                <a:latin typeface="Open Sans"/>
                <a:ea typeface="Open Sans"/>
                <a:cs typeface="Open Sans"/>
                <a:sym typeface="Open Sans"/>
              </a:rPr>
              <a:t>Lankeswar</a:t>
            </a:r>
            <a:r>
              <a:rPr lang="en" sz="1800">
                <a:latin typeface="Open Sans"/>
                <a:ea typeface="Open Sans"/>
                <a:cs typeface="Open Sans"/>
                <a:sym typeface="Open Sans"/>
              </a:rPr>
              <a:t> Dey</a:t>
            </a:r>
            <a:endParaRPr sz="1800">
              <a:latin typeface="Open Sans"/>
              <a:ea typeface="Open Sans"/>
              <a:cs typeface="Open Sans"/>
              <a:sym typeface="Open Sans"/>
            </a:endParaRPr>
          </a:p>
          <a:p>
            <a:pPr indent="0" lvl="0" marL="0" rtl="0" algn="l">
              <a:spcBef>
                <a:spcPts val="0"/>
              </a:spcBef>
              <a:spcAft>
                <a:spcPts val="0"/>
              </a:spcAft>
              <a:buNone/>
            </a:pPr>
            <a:r>
              <a:rPr lang="en" sz="1800">
                <a:latin typeface="Open Sans"/>
                <a:ea typeface="Open Sans"/>
                <a:cs typeface="Open Sans"/>
                <a:sym typeface="Open Sans"/>
              </a:rPr>
              <a:t> </a:t>
            </a:r>
            <a:r>
              <a:rPr lang="en" sz="1800">
                <a:solidFill>
                  <a:srgbClr val="FF0000"/>
                </a:solidFill>
                <a:latin typeface="Open Sans"/>
                <a:ea typeface="Open Sans"/>
                <a:cs typeface="Open Sans"/>
                <a:sym typeface="Open Sans"/>
              </a:rPr>
              <a:t>Abhimanyu</a:t>
            </a:r>
            <a:r>
              <a:rPr lang="en" sz="1800">
                <a:latin typeface="Open Sans"/>
                <a:ea typeface="Open Sans"/>
                <a:cs typeface="Open Sans"/>
                <a:sym typeface="Open Sans"/>
              </a:rPr>
              <a:t> S </a:t>
            </a:r>
            <a:br>
              <a:rPr lang="en" sz="1800">
                <a:latin typeface="Open Sans"/>
                <a:ea typeface="Open Sans"/>
                <a:cs typeface="Open Sans"/>
                <a:sym typeface="Open Sans"/>
              </a:rPr>
            </a:br>
            <a:r>
              <a:rPr lang="en" sz="1800">
                <a:latin typeface="Open Sans"/>
                <a:ea typeface="Open Sans"/>
                <a:cs typeface="Open Sans"/>
                <a:sym typeface="Open Sans"/>
              </a:rPr>
              <a:t> are </a:t>
            </a:r>
            <a:r>
              <a:rPr lang="en" sz="1800" u="sng">
                <a:latin typeface="Open Sans"/>
                <a:ea typeface="Open Sans"/>
                <a:cs typeface="Open Sans"/>
                <a:sym typeface="Open Sans"/>
              </a:rPr>
              <a:t>co-leading </a:t>
            </a:r>
            <a:br>
              <a:rPr lang="en" sz="1800" u="sng">
                <a:latin typeface="Open Sans"/>
                <a:ea typeface="Open Sans"/>
                <a:cs typeface="Open Sans"/>
                <a:sym typeface="Open Sans"/>
              </a:rPr>
            </a:br>
            <a:r>
              <a:rPr lang="en" sz="1800">
                <a:latin typeface="Open Sans"/>
                <a:ea typeface="Open Sans"/>
                <a:cs typeface="Open Sans"/>
                <a:sym typeface="Open Sans"/>
              </a:rPr>
              <a:t>a few DR3 GWA efforts </a:t>
            </a:r>
            <a:endParaRPr sz="1800">
              <a:latin typeface="Open Sans"/>
              <a:ea typeface="Open Sans"/>
              <a:cs typeface="Open Sans"/>
              <a:sym typeface="Open Sans"/>
            </a:endParaRPr>
          </a:p>
          <a:p>
            <a:pPr indent="0" lvl="0" marL="0" rtl="0" algn="l">
              <a:spcBef>
                <a:spcPts val="0"/>
              </a:spcBef>
              <a:spcAft>
                <a:spcPts val="0"/>
              </a:spcAft>
              <a:buNone/>
            </a:pPr>
            <a:r>
              <a:t/>
            </a:r>
            <a:endParaRPr sz="1800">
              <a:solidFill>
                <a:schemeClr val="dk2"/>
              </a:solidFill>
              <a:latin typeface="Open Sans"/>
              <a:ea typeface="Open Sans"/>
              <a:cs typeface="Open Sans"/>
              <a:sym typeface="Open Sans"/>
            </a:endParaRPr>
          </a:p>
        </p:txBody>
      </p:sp>
      <p:cxnSp>
        <p:nvCxnSpPr>
          <p:cNvPr id="295" name="Google Shape;295;p36"/>
          <p:cNvCxnSpPr/>
          <p:nvPr/>
        </p:nvCxnSpPr>
        <p:spPr>
          <a:xfrm>
            <a:off x="550625" y="2025275"/>
            <a:ext cx="619500" cy="21000"/>
          </a:xfrm>
          <a:prstGeom prst="straightConnector1">
            <a:avLst/>
          </a:prstGeom>
          <a:noFill/>
          <a:ln cap="flat" cmpd="sng" w="28575">
            <a:solidFill>
              <a:srgbClr val="FF0000"/>
            </a:solidFill>
            <a:prstDash val="solid"/>
            <a:round/>
            <a:headEnd len="med" w="med" type="none"/>
            <a:tailEnd len="med" w="med" type="none"/>
          </a:ln>
        </p:spPr>
      </p:cxnSp>
      <p:cxnSp>
        <p:nvCxnSpPr>
          <p:cNvPr id="296" name="Google Shape;296;p36"/>
          <p:cNvCxnSpPr/>
          <p:nvPr/>
        </p:nvCxnSpPr>
        <p:spPr>
          <a:xfrm>
            <a:off x="1705425" y="2319225"/>
            <a:ext cx="1385700" cy="0"/>
          </a:xfrm>
          <a:prstGeom prst="straightConnector1">
            <a:avLst/>
          </a:prstGeom>
          <a:noFill/>
          <a:ln cap="flat" cmpd="sng" w="28575">
            <a:solidFill>
              <a:srgbClr val="0000FF"/>
            </a:solidFill>
            <a:prstDash val="solid"/>
            <a:round/>
            <a:headEnd len="med" w="med" type="none"/>
            <a:tailEnd len="med" w="med" type="none"/>
          </a:ln>
        </p:spPr>
      </p:cxnSp>
      <p:cxnSp>
        <p:nvCxnSpPr>
          <p:cNvPr id="297" name="Google Shape;297;p36"/>
          <p:cNvCxnSpPr/>
          <p:nvPr/>
        </p:nvCxnSpPr>
        <p:spPr>
          <a:xfrm>
            <a:off x="4886400" y="4303400"/>
            <a:ext cx="357000" cy="21000"/>
          </a:xfrm>
          <a:prstGeom prst="straightConnector1">
            <a:avLst/>
          </a:prstGeom>
          <a:noFill/>
          <a:ln cap="flat" cmpd="sng" w="38100">
            <a:solidFill>
              <a:srgbClr val="2458C6"/>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37"/>
          <p:cNvSpPr txBox="1"/>
          <p:nvPr>
            <p:ph type="title"/>
          </p:nvPr>
        </p:nvSpPr>
        <p:spPr>
          <a:xfrm>
            <a:off x="0" y="125475"/>
            <a:ext cx="8520600" cy="1538400"/>
          </a:xfrm>
          <a:prstGeom prst="rect">
            <a:avLst/>
          </a:prstGeom>
          <a:solidFill>
            <a:srgbClr val="F3F3F3"/>
          </a:solidFill>
        </p:spPr>
        <p:txBody>
          <a:bodyPr anchorCtr="0" anchor="ctr" bIns="91425" lIns="91425" spcFirstLastPara="1" rIns="91425" wrap="square" tIns="91425">
            <a:normAutofit/>
          </a:bodyPr>
          <a:lstStyle/>
          <a:p>
            <a:pPr indent="0" lvl="0" marL="0" rtl="0" algn="ctr">
              <a:spcBef>
                <a:spcPts val="0"/>
              </a:spcBef>
              <a:spcAft>
                <a:spcPts val="0"/>
              </a:spcAft>
              <a:buNone/>
            </a:pPr>
            <a:r>
              <a:rPr b="0" i="1" lang="en" sz="3600" u="sng">
                <a:solidFill>
                  <a:srgbClr val="0000FF"/>
                </a:solidFill>
              </a:rPr>
              <a:t>Single GW source searches</a:t>
            </a:r>
            <a:r>
              <a:rPr b="0" i="1" lang="en" sz="3600">
                <a:solidFill>
                  <a:srgbClr val="0000FF"/>
                </a:solidFill>
              </a:rPr>
              <a:t> show hints of </a:t>
            </a:r>
            <a:br>
              <a:rPr b="0" i="1" lang="en" sz="3600">
                <a:solidFill>
                  <a:srgbClr val="0000FF"/>
                </a:solidFill>
              </a:rPr>
            </a:br>
            <a:r>
              <a:rPr b="0" i="1" lang="en" sz="3600">
                <a:solidFill>
                  <a:srgbClr val="0000FF"/>
                </a:solidFill>
              </a:rPr>
              <a:t>a possible </a:t>
            </a:r>
            <a:r>
              <a:rPr b="0" i="1" lang="en" sz="3600">
                <a:solidFill>
                  <a:srgbClr val="0000FF"/>
                </a:solidFill>
              </a:rPr>
              <a:t>source</a:t>
            </a:r>
            <a:r>
              <a:rPr b="0" i="1" lang="en" sz="3600">
                <a:solidFill>
                  <a:srgbClr val="0000FF"/>
                </a:solidFill>
              </a:rPr>
              <a:t> </a:t>
            </a:r>
            <a:r>
              <a:rPr b="0" i="1" lang="en" sz="3600" u="sng">
                <a:solidFill>
                  <a:srgbClr val="0000FF"/>
                </a:solidFill>
              </a:rPr>
              <a:t>at 4.2 nHz with </a:t>
            </a:r>
            <a:r>
              <a:rPr b="0" i="1" lang="en" sz="3600" u="sng">
                <a:solidFill>
                  <a:srgbClr val="0000FF"/>
                </a:solidFill>
                <a:latin typeface="Pinyon Script"/>
                <a:ea typeface="Pinyon Script"/>
                <a:cs typeface="Pinyon Script"/>
                <a:sym typeface="Pinyon Script"/>
              </a:rPr>
              <a:t>A~</a:t>
            </a:r>
            <a:r>
              <a:rPr b="0" i="1" lang="en" sz="3600">
                <a:solidFill>
                  <a:srgbClr val="0000FF"/>
                </a:solidFill>
              </a:rPr>
              <a:t>10</a:t>
            </a:r>
            <a:r>
              <a:rPr b="0" baseline="30000" i="1" lang="en" sz="3600">
                <a:solidFill>
                  <a:srgbClr val="0000FF"/>
                </a:solidFill>
              </a:rPr>
              <a:t>-14</a:t>
            </a:r>
            <a:r>
              <a:rPr b="0" i="1" lang="en" sz="3600" u="sng">
                <a:solidFill>
                  <a:srgbClr val="0000FF"/>
                </a:solidFill>
              </a:rPr>
              <a:t> </a:t>
            </a:r>
            <a:endParaRPr b="0" i="1" sz="3600" u="sng">
              <a:solidFill>
                <a:srgbClr val="0000FF"/>
              </a:solidFill>
            </a:endParaRPr>
          </a:p>
        </p:txBody>
      </p:sp>
      <p:pic>
        <p:nvPicPr>
          <p:cNvPr id="303" name="Google Shape;303;p37"/>
          <p:cNvPicPr preferRelativeResize="0"/>
          <p:nvPr/>
        </p:nvPicPr>
        <p:blipFill>
          <a:blip r:embed="rId3">
            <a:alphaModFix/>
          </a:blip>
          <a:stretch>
            <a:fillRect/>
          </a:stretch>
        </p:blipFill>
        <p:spPr>
          <a:xfrm>
            <a:off x="990938" y="1814475"/>
            <a:ext cx="4212426" cy="2837550"/>
          </a:xfrm>
          <a:prstGeom prst="rect">
            <a:avLst/>
          </a:prstGeom>
          <a:noFill/>
          <a:ln>
            <a:noFill/>
          </a:ln>
        </p:spPr>
      </p:pic>
      <p:sp>
        <p:nvSpPr>
          <p:cNvPr id="304" name="Google Shape;304;p37"/>
          <p:cNvSpPr txBox="1"/>
          <p:nvPr/>
        </p:nvSpPr>
        <p:spPr>
          <a:xfrm>
            <a:off x="5938700" y="3932900"/>
            <a:ext cx="2251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 </a:t>
            </a:r>
            <a:endParaRPr>
              <a:latin typeface="Open Sans"/>
              <a:ea typeface="Open Sans"/>
              <a:cs typeface="Open Sans"/>
              <a:sym typeface="Open Sans"/>
            </a:endParaRPr>
          </a:p>
        </p:txBody>
      </p:sp>
      <p:sp>
        <p:nvSpPr>
          <p:cNvPr id="305" name="Google Shape;305;p37"/>
          <p:cNvSpPr txBox="1"/>
          <p:nvPr/>
        </p:nvSpPr>
        <p:spPr>
          <a:xfrm>
            <a:off x="5604400" y="3982050"/>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arXiv:2305.19318 (Dandapat + ) </a:t>
            </a:r>
            <a:br>
              <a:rPr lang="en"/>
            </a:br>
            <a:r>
              <a:rPr lang="en"/>
              <a: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pic>
        <p:nvPicPr>
          <p:cNvPr id="310" name="Google Shape;310;p38"/>
          <p:cNvPicPr preferRelativeResize="0"/>
          <p:nvPr/>
        </p:nvPicPr>
        <p:blipFill>
          <a:blip r:embed="rId3">
            <a:alphaModFix/>
          </a:blip>
          <a:stretch>
            <a:fillRect/>
          </a:stretch>
        </p:blipFill>
        <p:spPr>
          <a:xfrm>
            <a:off x="86200" y="-67301"/>
            <a:ext cx="8962876" cy="4877875"/>
          </a:xfrm>
          <a:prstGeom prst="rect">
            <a:avLst/>
          </a:prstGeom>
          <a:noFill/>
          <a:ln>
            <a:noFill/>
          </a:ln>
        </p:spPr>
      </p:pic>
      <p:sp>
        <p:nvSpPr>
          <p:cNvPr id="311" name="Google Shape;311;p38"/>
          <p:cNvSpPr txBox="1"/>
          <p:nvPr/>
        </p:nvSpPr>
        <p:spPr>
          <a:xfrm>
            <a:off x="288150" y="-167150"/>
            <a:ext cx="8056500" cy="585000"/>
          </a:xfrm>
          <a:prstGeom prst="rect">
            <a:avLst/>
          </a:prstGeom>
          <a:solidFill>
            <a:srgbClr val="F3F3F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2600">
                <a:solidFill>
                  <a:srgbClr val="FF0000"/>
                </a:solidFill>
                <a:latin typeface="Caveat"/>
                <a:ea typeface="Caveat"/>
                <a:cs typeface="Caveat"/>
                <a:sym typeface="Caveat"/>
              </a:rPr>
              <a:t>SKA era PTA will have important implications for  MM GW Astronomy </a:t>
            </a:r>
            <a:endParaRPr i="1" sz="2600">
              <a:solidFill>
                <a:srgbClr val="FF0000"/>
              </a:solidFill>
              <a:latin typeface="Caveat"/>
              <a:ea typeface="Caveat"/>
              <a:cs typeface="Caveat"/>
              <a:sym typeface="Caveat"/>
            </a:endParaRPr>
          </a:p>
        </p:txBody>
      </p:sp>
      <p:sp>
        <p:nvSpPr>
          <p:cNvPr id="312" name="Google Shape;312;p38"/>
          <p:cNvSpPr txBox="1"/>
          <p:nvPr/>
        </p:nvSpPr>
        <p:spPr>
          <a:xfrm>
            <a:off x="828800" y="4442925"/>
            <a:ext cx="2907600" cy="503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72" u="sng">
                <a:solidFill>
                  <a:schemeClr val="accent5"/>
                </a:solidFill>
                <a:highlight>
                  <a:schemeClr val="lt1"/>
                </a:highlight>
                <a:hlinkClick r:id="rId4">
                  <a:extLst>
                    <a:ext uri="{A12FA001-AC4F-418D-AE19-62706E023703}">
                      <ahyp:hlinkClr val="tx"/>
                    </a:ext>
                  </a:extLst>
                </a:hlinkClick>
              </a:rPr>
              <a:t>arXiv:1911.09745</a:t>
            </a:r>
            <a:r>
              <a:rPr lang="en" sz="2072" u="sng">
                <a:solidFill>
                  <a:schemeClr val="accent5"/>
                </a:solidFill>
                <a:highlight>
                  <a:schemeClr val="lt1"/>
                </a:highlight>
              </a:rPr>
              <a:t> </a:t>
            </a:r>
            <a:endParaRPr>
              <a:latin typeface="Open Sans"/>
              <a:ea typeface="Open Sans"/>
              <a:cs typeface="Open Sans"/>
              <a:sym typeface="Open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id="317" name="Google Shape;317;p39"/>
          <p:cNvPicPr preferRelativeResize="0"/>
          <p:nvPr/>
        </p:nvPicPr>
        <p:blipFill>
          <a:blip r:embed="rId3">
            <a:alphaModFix/>
          </a:blip>
          <a:stretch>
            <a:fillRect/>
          </a:stretch>
        </p:blipFill>
        <p:spPr>
          <a:xfrm>
            <a:off x="2081750" y="70775"/>
            <a:ext cx="5164100" cy="5026824"/>
          </a:xfrm>
          <a:prstGeom prst="rect">
            <a:avLst/>
          </a:prstGeom>
          <a:noFill/>
          <a:ln>
            <a:noFill/>
          </a:ln>
        </p:spPr>
      </p:pic>
      <p:pic>
        <p:nvPicPr>
          <p:cNvPr id="318" name="Google Shape;318;p39"/>
          <p:cNvPicPr preferRelativeResize="0"/>
          <p:nvPr/>
        </p:nvPicPr>
        <p:blipFill>
          <a:blip r:embed="rId4">
            <a:alphaModFix/>
          </a:blip>
          <a:stretch>
            <a:fillRect/>
          </a:stretch>
        </p:blipFill>
        <p:spPr>
          <a:xfrm>
            <a:off x="148650" y="2921850"/>
            <a:ext cx="8384102" cy="2175751"/>
          </a:xfrm>
          <a:prstGeom prst="rect">
            <a:avLst/>
          </a:prstGeom>
          <a:noFill/>
          <a:ln>
            <a:noFill/>
          </a:ln>
        </p:spPr>
      </p:pic>
      <p:pic>
        <p:nvPicPr>
          <p:cNvPr id="319" name="Google Shape;319;p39"/>
          <p:cNvPicPr preferRelativeResize="0"/>
          <p:nvPr/>
        </p:nvPicPr>
        <p:blipFill>
          <a:blip r:embed="rId5">
            <a:alphaModFix/>
          </a:blip>
          <a:stretch>
            <a:fillRect/>
          </a:stretch>
        </p:blipFill>
        <p:spPr>
          <a:xfrm>
            <a:off x="1985950" y="836600"/>
            <a:ext cx="6546801" cy="2424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id="324" name="Google Shape;324;p40"/>
          <p:cNvPicPr preferRelativeResize="0"/>
          <p:nvPr/>
        </p:nvPicPr>
        <p:blipFill>
          <a:blip r:embed="rId3">
            <a:alphaModFix/>
          </a:blip>
          <a:stretch>
            <a:fillRect/>
          </a:stretch>
        </p:blipFill>
        <p:spPr>
          <a:xfrm>
            <a:off x="743346" y="528775"/>
            <a:ext cx="4468599" cy="3371050"/>
          </a:xfrm>
          <a:prstGeom prst="rect">
            <a:avLst/>
          </a:prstGeom>
          <a:noFill/>
          <a:ln>
            <a:noFill/>
          </a:ln>
        </p:spPr>
      </p:pic>
      <p:sp>
        <p:nvSpPr>
          <p:cNvPr id="325" name="Google Shape;325;p40"/>
          <p:cNvSpPr txBox="1"/>
          <p:nvPr/>
        </p:nvSpPr>
        <p:spPr>
          <a:xfrm>
            <a:off x="916463" y="3960825"/>
            <a:ext cx="2704200" cy="683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600">
                <a:solidFill>
                  <a:srgbClr val="002060"/>
                </a:solidFill>
              </a:rPr>
              <a:t>Feng,Li + (20)</a:t>
            </a:r>
            <a:endParaRPr sz="1600">
              <a:solidFill>
                <a:srgbClr val="002060"/>
              </a:solidFill>
            </a:endParaRPr>
          </a:p>
          <a:p>
            <a:pPr indent="0" lvl="0" marL="0" rtl="0" algn="l">
              <a:spcBef>
                <a:spcPts val="0"/>
              </a:spcBef>
              <a:spcAft>
                <a:spcPts val="0"/>
              </a:spcAft>
              <a:buNone/>
            </a:pPr>
            <a:r>
              <a:t/>
            </a:r>
            <a:endParaRPr>
              <a:latin typeface="Open Sans"/>
              <a:ea typeface="Open Sans"/>
              <a:cs typeface="Open Sans"/>
              <a:sym typeface="Open Sans"/>
            </a:endParaRPr>
          </a:p>
        </p:txBody>
      </p:sp>
      <p:sp>
        <p:nvSpPr>
          <p:cNvPr id="326" name="Google Shape;326;p40"/>
          <p:cNvSpPr txBox="1"/>
          <p:nvPr/>
        </p:nvSpPr>
        <p:spPr>
          <a:xfrm>
            <a:off x="5341313" y="3656025"/>
            <a:ext cx="33021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Open Sans"/>
                <a:ea typeface="Open Sans"/>
                <a:cs typeface="Open Sans"/>
                <a:sym typeface="Open Sans"/>
              </a:rPr>
              <a:t>nHz GW emitting </a:t>
            </a:r>
            <a:r>
              <a:rPr i="1" lang="en" sz="1800">
                <a:solidFill>
                  <a:srgbClr val="FF0000"/>
                </a:solidFill>
                <a:latin typeface="Open Sans"/>
                <a:ea typeface="Open Sans"/>
                <a:cs typeface="Open Sans"/>
                <a:sym typeface="Open Sans"/>
              </a:rPr>
              <a:t>SMBH binary candidates</a:t>
            </a:r>
            <a:r>
              <a:rPr lang="en" sz="1800">
                <a:solidFill>
                  <a:schemeClr val="dk2"/>
                </a:solidFill>
                <a:latin typeface="Open Sans"/>
                <a:ea typeface="Open Sans"/>
                <a:cs typeface="Open Sans"/>
                <a:sym typeface="Open Sans"/>
              </a:rPr>
              <a:t>  can usher in the era of </a:t>
            </a:r>
            <a:r>
              <a:rPr i="1" lang="en" sz="1800">
                <a:solidFill>
                  <a:srgbClr val="FF0000"/>
                </a:solidFill>
                <a:latin typeface="Open Sans"/>
                <a:ea typeface="Open Sans"/>
                <a:cs typeface="Open Sans"/>
                <a:sym typeface="Open Sans"/>
              </a:rPr>
              <a:t>persistent MM GW Astronomy  </a:t>
            </a:r>
            <a:endParaRPr i="1" sz="1800">
              <a:solidFill>
                <a:srgbClr val="FF0000"/>
              </a:solidFill>
              <a:latin typeface="Open Sans"/>
              <a:ea typeface="Open Sans"/>
              <a:cs typeface="Open Sans"/>
              <a:sym typeface="Open Sans"/>
            </a:endParaRPr>
          </a:p>
        </p:txBody>
      </p:sp>
      <p:pic>
        <p:nvPicPr>
          <p:cNvPr id="327" name="Google Shape;327;p40"/>
          <p:cNvPicPr preferRelativeResize="0"/>
          <p:nvPr/>
        </p:nvPicPr>
        <p:blipFill>
          <a:blip r:embed="rId4">
            <a:alphaModFix/>
          </a:blip>
          <a:stretch>
            <a:fillRect/>
          </a:stretch>
        </p:blipFill>
        <p:spPr>
          <a:xfrm>
            <a:off x="5629425" y="1026772"/>
            <a:ext cx="2818952" cy="217864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id="332" name="Google Shape;332;p41"/>
          <p:cNvPicPr preferRelativeResize="0"/>
          <p:nvPr/>
        </p:nvPicPr>
        <p:blipFill>
          <a:blip r:embed="rId3">
            <a:alphaModFix/>
          </a:blip>
          <a:stretch>
            <a:fillRect/>
          </a:stretch>
        </p:blipFill>
        <p:spPr>
          <a:xfrm>
            <a:off x="152400" y="914400"/>
            <a:ext cx="5707775" cy="2859125"/>
          </a:xfrm>
          <a:prstGeom prst="rect">
            <a:avLst/>
          </a:prstGeom>
          <a:noFill/>
          <a:ln>
            <a:noFill/>
          </a:ln>
          <a:effectLst>
            <a:outerShdw blurRad="357188" rotWithShape="0" algn="bl" dir="5400000" dist="19050">
              <a:srgbClr val="000000">
                <a:alpha val="50000"/>
              </a:srgbClr>
            </a:outerShdw>
          </a:effectLst>
        </p:spPr>
      </p:pic>
      <p:sp>
        <p:nvSpPr>
          <p:cNvPr id="333" name="Google Shape;333;p41"/>
          <p:cNvSpPr txBox="1"/>
          <p:nvPr/>
        </p:nvSpPr>
        <p:spPr>
          <a:xfrm>
            <a:off x="5860175" y="914400"/>
            <a:ext cx="3222900" cy="23070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Font typeface="Comic Sans MS"/>
              <a:buChar char="●"/>
            </a:pPr>
            <a:r>
              <a:rPr lang="en" sz="1800">
                <a:latin typeface="Comic Sans MS"/>
                <a:ea typeface="Comic Sans MS"/>
                <a:cs typeface="Comic Sans MS"/>
                <a:sym typeface="Comic Sans MS"/>
              </a:rPr>
              <a:t>OJ 287 is a bright blazar at a redshift of   z ~ 0.3.</a:t>
            </a:r>
            <a:endParaRPr sz="1800">
              <a:latin typeface="Comic Sans MS"/>
              <a:ea typeface="Comic Sans MS"/>
              <a:cs typeface="Comic Sans MS"/>
              <a:sym typeface="Comic Sans MS"/>
            </a:endParaRPr>
          </a:p>
          <a:p>
            <a:pPr indent="0" lvl="0" marL="457200" rtl="0" algn="l">
              <a:lnSpc>
                <a:spcPct val="115000"/>
              </a:lnSpc>
              <a:spcBef>
                <a:spcPts val="0"/>
              </a:spcBef>
              <a:spcAft>
                <a:spcPts val="0"/>
              </a:spcAft>
              <a:buNone/>
            </a:pPr>
            <a:r>
              <a:t/>
            </a:r>
            <a:endParaRPr sz="1800">
              <a:latin typeface="Comic Sans MS"/>
              <a:ea typeface="Comic Sans MS"/>
              <a:cs typeface="Comic Sans MS"/>
              <a:sym typeface="Comic Sans MS"/>
            </a:endParaRPr>
          </a:p>
          <a:p>
            <a:pPr indent="-342900" lvl="0" marL="457200" rtl="0" algn="l">
              <a:lnSpc>
                <a:spcPct val="115000"/>
              </a:lnSpc>
              <a:spcBef>
                <a:spcPts val="0"/>
              </a:spcBef>
              <a:spcAft>
                <a:spcPts val="0"/>
              </a:spcAft>
              <a:buSzPts val="1800"/>
              <a:buFont typeface="Comic Sans MS"/>
              <a:buChar char="●"/>
            </a:pPr>
            <a:r>
              <a:rPr lang="en" sz="1800">
                <a:latin typeface="Comic Sans MS"/>
                <a:ea typeface="Comic Sans MS"/>
                <a:cs typeface="Comic Sans MS"/>
                <a:sym typeface="Comic Sans MS"/>
              </a:rPr>
              <a:t>Its 130 years long optical lightcurve shows two periodic variations.</a:t>
            </a:r>
            <a:endParaRPr sz="1800">
              <a:latin typeface="Comic Sans MS"/>
              <a:ea typeface="Comic Sans MS"/>
              <a:cs typeface="Comic Sans MS"/>
              <a:sym typeface="Comic Sans MS"/>
            </a:endParaRPr>
          </a:p>
        </p:txBody>
      </p:sp>
      <p:sp>
        <p:nvSpPr>
          <p:cNvPr id="334" name="Google Shape;334;p41"/>
          <p:cNvSpPr txBox="1"/>
          <p:nvPr>
            <p:ph idx="4294967295" type="ctrTitle"/>
          </p:nvPr>
        </p:nvSpPr>
        <p:spPr>
          <a:xfrm>
            <a:off x="311700" y="216425"/>
            <a:ext cx="8520600" cy="572700"/>
          </a:xfrm>
          <a:prstGeom prst="rect">
            <a:avLst/>
          </a:prstGeom>
          <a:solidFill>
            <a:srgbClr val="D9D9D9"/>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i="1" lang="en">
                <a:solidFill>
                  <a:srgbClr val="990000"/>
                </a:solidFill>
                <a:latin typeface="Comic Sans MS"/>
                <a:ea typeface="Comic Sans MS"/>
                <a:cs typeface="Comic Sans MS"/>
                <a:sym typeface="Comic Sans MS"/>
              </a:rPr>
              <a:t>             </a:t>
            </a:r>
            <a:r>
              <a:rPr b="0" i="1" lang="en">
                <a:solidFill>
                  <a:srgbClr val="0000FF"/>
                </a:solidFill>
                <a:latin typeface="Comic Sans MS"/>
                <a:ea typeface="Comic Sans MS"/>
                <a:cs typeface="Comic Sans MS"/>
                <a:sym typeface="Comic Sans MS"/>
              </a:rPr>
              <a:t>Unique  Blazar OJ 287</a:t>
            </a:r>
            <a:endParaRPr b="0" i="1">
              <a:solidFill>
                <a:srgbClr val="0000FF"/>
              </a:solidFill>
              <a:latin typeface="Comic Sans MS"/>
              <a:ea typeface="Comic Sans MS"/>
              <a:cs typeface="Comic Sans MS"/>
              <a:sym typeface="Comic Sans MS"/>
            </a:endParaRPr>
          </a:p>
        </p:txBody>
      </p:sp>
      <p:sp>
        <p:nvSpPr>
          <p:cNvPr id="335" name="Google Shape;335;p41"/>
          <p:cNvSpPr txBox="1"/>
          <p:nvPr/>
        </p:nvSpPr>
        <p:spPr>
          <a:xfrm>
            <a:off x="152400" y="4104100"/>
            <a:ext cx="8256900" cy="9780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Comic Sans MS"/>
              <a:buAutoNum type="arabicPeriod"/>
            </a:pPr>
            <a:r>
              <a:rPr lang="en" sz="1800">
                <a:latin typeface="Comic Sans MS"/>
                <a:ea typeface="Comic Sans MS"/>
                <a:cs typeface="Comic Sans MS"/>
                <a:sym typeface="Comic Sans MS"/>
              </a:rPr>
              <a:t>Quasi-periodic double-peaked high brightness flares with period ~ 12 years</a:t>
            </a:r>
            <a:endParaRPr sz="1800">
              <a:latin typeface="Comic Sans MS"/>
              <a:ea typeface="Comic Sans MS"/>
              <a:cs typeface="Comic Sans MS"/>
              <a:sym typeface="Comic Sans MS"/>
            </a:endParaRPr>
          </a:p>
          <a:p>
            <a:pPr indent="-342900" lvl="0" marL="457200" rtl="0" algn="l">
              <a:lnSpc>
                <a:spcPct val="115000"/>
              </a:lnSpc>
              <a:spcBef>
                <a:spcPts val="0"/>
              </a:spcBef>
              <a:spcAft>
                <a:spcPts val="0"/>
              </a:spcAft>
              <a:buClr>
                <a:srgbClr val="FF0000"/>
              </a:buClr>
              <a:buSzPts val="1800"/>
              <a:buFont typeface="Comic Sans MS"/>
              <a:buAutoNum type="arabicPeriod"/>
            </a:pPr>
            <a:r>
              <a:rPr i="1" lang="en" sz="1800">
                <a:solidFill>
                  <a:srgbClr val="FF0000"/>
                </a:solidFill>
                <a:latin typeface="Comic Sans MS"/>
                <a:ea typeface="Comic Sans MS"/>
                <a:cs typeface="Comic Sans MS"/>
                <a:sym typeface="Comic Sans MS"/>
              </a:rPr>
              <a:t>Long term variations with 60 years period</a:t>
            </a:r>
            <a:endParaRPr i="1" sz="1800">
              <a:solidFill>
                <a:srgbClr val="FF0000"/>
              </a:solidFill>
              <a:latin typeface="Comic Sans MS"/>
              <a:ea typeface="Comic Sans MS"/>
              <a:cs typeface="Comic Sans MS"/>
              <a:sym typeface="Comic Sans MS"/>
            </a:endParaRPr>
          </a:p>
        </p:txBody>
      </p:sp>
      <p:sp>
        <p:nvSpPr>
          <p:cNvPr id="336" name="Google Shape;336;p41"/>
          <p:cNvSpPr txBox="1"/>
          <p:nvPr/>
        </p:nvSpPr>
        <p:spPr>
          <a:xfrm>
            <a:off x="2255475" y="3691625"/>
            <a:ext cx="2746200" cy="32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600">
                <a:solidFill>
                  <a:srgbClr val="FF0000"/>
                </a:solidFill>
                <a:latin typeface="Comic Sans MS"/>
                <a:ea typeface="Comic Sans MS"/>
                <a:cs typeface="Comic Sans MS"/>
                <a:sym typeface="Comic Sans MS"/>
              </a:rPr>
              <a:t>Dey et al. 2018</a:t>
            </a:r>
            <a:endParaRPr i="1" sz="1600">
              <a:solidFill>
                <a:srgbClr val="FF0000"/>
              </a:solidFill>
              <a:latin typeface="Comic Sans MS"/>
              <a:ea typeface="Comic Sans MS"/>
              <a:cs typeface="Comic Sans MS"/>
              <a:sym typeface="Comic Sans M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1000"/>
                                        <p:tgtEl>
                                          <p:spTgt spid="3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5"/>
          <p:cNvSpPr txBox="1"/>
          <p:nvPr>
            <p:ph type="title"/>
          </p:nvPr>
        </p:nvSpPr>
        <p:spPr>
          <a:xfrm>
            <a:off x="356000" y="75600"/>
            <a:ext cx="8520600" cy="707400"/>
          </a:xfrm>
          <a:prstGeom prst="rect">
            <a:avLst/>
          </a:prstGeom>
          <a:solidFill>
            <a:srgbClr val="EFEFEF"/>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 </a:t>
            </a:r>
            <a:r>
              <a:rPr b="0" i="1" lang="en">
                <a:solidFill>
                  <a:srgbClr val="0000FF"/>
                </a:solidFill>
              </a:rPr>
              <a:t>SN1987A</a:t>
            </a:r>
            <a:r>
              <a:rPr lang="en"/>
              <a:t> :  </a:t>
            </a:r>
            <a:r>
              <a:rPr lang="en" sz="3155">
                <a:latin typeface="Caveat"/>
                <a:ea typeface="Caveat"/>
                <a:cs typeface="Caveat"/>
                <a:sym typeface="Caveat"/>
              </a:rPr>
              <a:t>Human’s First Multi-Messenger Astronomy Event</a:t>
            </a:r>
            <a:br>
              <a:rPr lang="en" sz="3155">
                <a:latin typeface="Caveat"/>
                <a:ea typeface="Caveat"/>
                <a:cs typeface="Caveat"/>
                <a:sym typeface="Caveat"/>
              </a:rPr>
            </a:br>
            <a:r>
              <a:rPr lang="en" sz="3155">
                <a:latin typeface="Caveat"/>
                <a:ea typeface="Caveat"/>
                <a:cs typeface="Caveat"/>
                <a:sym typeface="Caveat"/>
              </a:rPr>
              <a:t> </a:t>
            </a:r>
            <a:endParaRPr sz="3155">
              <a:latin typeface="Caveat"/>
              <a:ea typeface="Caveat"/>
              <a:cs typeface="Caveat"/>
              <a:sym typeface="Caveat"/>
            </a:endParaRPr>
          </a:p>
        </p:txBody>
      </p:sp>
      <p:sp>
        <p:nvSpPr>
          <p:cNvPr id="86" name="Google Shape;86;p15"/>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87" name="Google Shape;87;p15"/>
          <p:cNvSpPr txBox="1"/>
          <p:nvPr/>
        </p:nvSpPr>
        <p:spPr>
          <a:xfrm>
            <a:off x="4572000" y="3671950"/>
            <a:ext cx="39741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Difference in the TOA of 38 Mev &amp; 22 MeV </a:t>
            </a:r>
            <a:r>
              <a:rPr lang="en" sz="2200">
                <a:latin typeface="Open Sans"/>
                <a:ea typeface="Open Sans"/>
                <a:cs typeface="Open Sans"/>
                <a:sym typeface="Open Sans"/>
              </a:rPr>
              <a:t>𝛎</a:t>
            </a:r>
            <a:r>
              <a:rPr lang="en">
                <a:latin typeface="Open Sans"/>
                <a:ea typeface="Open Sans"/>
                <a:cs typeface="Open Sans"/>
                <a:sym typeface="Open Sans"/>
              </a:rPr>
              <a:t>s ~ 5 seconds </a:t>
            </a:r>
            <a:r>
              <a:rPr lang="en" sz="1100">
                <a:latin typeface="Open Sans"/>
                <a:ea typeface="Open Sans"/>
                <a:cs typeface="Open Sans"/>
                <a:sym typeface="Open Sans"/>
              </a:rPr>
              <a:t>(after traveling ~ 50Kpc</a:t>
            </a:r>
            <a:r>
              <a:rPr lang="en">
                <a:latin typeface="Open Sans"/>
                <a:ea typeface="Open Sans"/>
                <a:cs typeface="Open Sans"/>
                <a:sym typeface="Open Sans"/>
              </a:rPr>
              <a:t> )</a:t>
            </a:r>
            <a:br>
              <a:rPr lang="en">
                <a:latin typeface="Open Sans"/>
                <a:ea typeface="Open Sans"/>
                <a:cs typeface="Open Sans"/>
                <a:sym typeface="Open Sans"/>
              </a:rPr>
            </a:br>
            <a:r>
              <a:rPr lang="en">
                <a:latin typeface="Open Sans"/>
                <a:ea typeface="Open Sans"/>
                <a:cs typeface="Open Sans"/>
                <a:sym typeface="Open Sans"/>
              </a:rPr>
              <a:t>         ( </a:t>
            </a:r>
            <a:r>
              <a:rPr lang="en" sz="1050">
                <a:highlight>
                  <a:srgbClr val="FFFFFF"/>
                </a:highlight>
              </a:rPr>
              <a:t> 11 neutrinos after 16:35:35 on February 23, 1987). </a:t>
            </a:r>
            <a:endParaRPr>
              <a:latin typeface="Open Sans"/>
              <a:ea typeface="Open Sans"/>
              <a:cs typeface="Open Sans"/>
              <a:sym typeface="Open Sans"/>
            </a:endParaRPr>
          </a:p>
        </p:txBody>
      </p:sp>
      <p:sp>
        <p:nvSpPr>
          <p:cNvPr id="88" name="Google Shape;88;p15"/>
          <p:cNvSpPr txBox="1"/>
          <p:nvPr/>
        </p:nvSpPr>
        <p:spPr>
          <a:xfrm>
            <a:off x="663075" y="824575"/>
            <a:ext cx="716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Kunkel, W., Madore, B., Shelton, I., et al. 1987, iau circ, 4316 </a:t>
            </a:r>
            <a:endParaRPr>
              <a:latin typeface="Open Sans"/>
              <a:ea typeface="Open Sans"/>
              <a:cs typeface="Open Sans"/>
              <a:sym typeface="Open Sans"/>
            </a:endParaRPr>
          </a:p>
        </p:txBody>
      </p:sp>
      <p:pic>
        <p:nvPicPr>
          <p:cNvPr id="89" name="Google Shape;89;p15"/>
          <p:cNvPicPr preferRelativeResize="0"/>
          <p:nvPr/>
        </p:nvPicPr>
        <p:blipFill>
          <a:blip r:embed="rId3">
            <a:alphaModFix/>
          </a:blip>
          <a:stretch>
            <a:fillRect/>
          </a:stretch>
        </p:blipFill>
        <p:spPr>
          <a:xfrm>
            <a:off x="356000" y="1328975"/>
            <a:ext cx="3499099" cy="2099450"/>
          </a:xfrm>
          <a:prstGeom prst="rect">
            <a:avLst/>
          </a:prstGeom>
          <a:noFill/>
          <a:ln>
            <a:noFill/>
          </a:ln>
        </p:spPr>
      </p:pic>
      <p:pic>
        <p:nvPicPr>
          <p:cNvPr id="90" name="Google Shape;90;p15"/>
          <p:cNvPicPr preferRelativeResize="0"/>
          <p:nvPr/>
        </p:nvPicPr>
        <p:blipFill>
          <a:blip r:embed="rId4">
            <a:alphaModFix/>
          </a:blip>
          <a:stretch>
            <a:fillRect/>
          </a:stretch>
        </p:blipFill>
        <p:spPr>
          <a:xfrm>
            <a:off x="4432336" y="1460950"/>
            <a:ext cx="4134488" cy="2099450"/>
          </a:xfrm>
          <a:prstGeom prst="rect">
            <a:avLst/>
          </a:prstGeom>
          <a:noFill/>
          <a:ln>
            <a:noFill/>
          </a:ln>
        </p:spPr>
      </p:pic>
      <p:pic>
        <p:nvPicPr>
          <p:cNvPr id="91" name="Google Shape;91;p15"/>
          <p:cNvPicPr preferRelativeResize="0"/>
          <p:nvPr/>
        </p:nvPicPr>
        <p:blipFill>
          <a:blip r:embed="rId5">
            <a:alphaModFix/>
          </a:blip>
          <a:stretch>
            <a:fillRect/>
          </a:stretch>
        </p:blipFill>
        <p:spPr>
          <a:xfrm>
            <a:off x="1347475" y="3062150"/>
            <a:ext cx="2214301" cy="15640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42"/>
          <p:cNvSpPr txBox="1"/>
          <p:nvPr>
            <p:ph type="title"/>
          </p:nvPr>
        </p:nvSpPr>
        <p:spPr>
          <a:xfrm>
            <a:off x="311700" y="216425"/>
            <a:ext cx="8520600" cy="572700"/>
          </a:xfrm>
          <a:prstGeom prst="rect">
            <a:avLst/>
          </a:prstGeom>
          <a:solidFill>
            <a:srgbClr val="EFEFEF"/>
          </a:solidFill>
        </p:spPr>
        <p:txBody>
          <a:bodyPr anchorCtr="0" anchor="t" bIns="91425" lIns="91425" spcFirstLastPara="1" rIns="91425" wrap="square" tIns="91425">
            <a:normAutofit/>
          </a:bodyPr>
          <a:lstStyle/>
          <a:p>
            <a:pPr indent="0" lvl="0" marL="0" rtl="0" algn="l">
              <a:spcBef>
                <a:spcPts val="0"/>
              </a:spcBef>
              <a:spcAft>
                <a:spcPts val="0"/>
              </a:spcAft>
              <a:buNone/>
            </a:pPr>
            <a:r>
              <a:rPr b="0" i="1" lang="en" sz="2400">
                <a:solidFill>
                  <a:srgbClr val="0000FF"/>
                </a:solidFill>
                <a:latin typeface="Comic Sans MS"/>
                <a:ea typeface="Comic Sans MS"/>
                <a:cs typeface="Comic Sans MS"/>
                <a:sym typeface="Comic Sans MS"/>
              </a:rPr>
              <a:t>Binary black hole central engine model of OJ 287</a:t>
            </a:r>
            <a:endParaRPr b="0" i="1" sz="2400">
              <a:solidFill>
                <a:srgbClr val="0000FF"/>
              </a:solidFill>
              <a:latin typeface="Comic Sans MS"/>
              <a:ea typeface="Comic Sans MS"/>
              <a:cs typeface="Comic Sans MS"/>
              <a:sym typeface="Comic Sans MS"/>
            </a:endParaRPr>
          </a:p>
        </p:txBody>
      </p:sp>
      <p:pic>
        <p:nvPicPr>
          <p:cNvPr id="342" name="Google Shape;342;p42"/>
          <p:cNvPicPr preferRelativeResize="0"/>
          <p:nvPr/>
        </p:nvPicPr>
        <p:blipFill>
          <a:blip r:embed="rId3">
            <a:alphaModFix/>
          </a:blip>
          <a:stretch>
            <a:fillRect/>
          </a:stretch>
        </p:blipFill>
        <p:spPr>
          <a:xfrm>
            <a:off x="228600" y="1093925"/>
            <a:ext cx="5308949" cy="3330772"/>
          </a:xfrm>
          <a:prstGeom prst="rect">
            <a:avLst/>
          </a:prstGeom>
          <a:noFill/>
          <a:ln>
            <a:noFill/>
          </a:ln>
          <a:effectLst>
            <a:outerShdw blurRad="357188" rotWithShape="0" algn="bl" dir="5400000" dist="19050">
              <a:srgbClr val="000000">
                <a:alpha val="50000"/>
              </a:srgbClr>
            </a:outerShdw>
          </a:effectLst>
        </p:spPr>
      </p:pic>
      <p:sp>
        <p:nvSpPr>
          <p:cNvPr id="343" name="Google Shape;343;p42"/>
          <p:cNvSpPr txBox="1"/>
          <p:nvPr/>
        </p:nvSpPr>
        <p:spPr>
          <a:xfrm>
            <a:off x="5537550" y="1060900"/>
            <a:ext cx="3515400" cy="34554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Font typeface="Comic Sans MS"/>
              <a:buChar char="●"/>
            </a:pPr>
            <a:r>
              <a:rPr lang="en" sz="1800">
                <a:latin typeface="Comic Sans MS"/>
                <a:ea typeface="Comic Sans MS"/>
                <a:cs typeface="Comic Sans MS"/>
                <a:sym typeface="Comic Sans MS"/>
              </a:rPr>
              <a:t>When the secondary BH impacts with the accretion disk of the primary, hot gas bubbles come out of the disk on both sides.</a:t>
            </a:r>
            <a:endParaRPr sz="1800">
              <a:latin typeface="Comic Sans MS"/>
              <a:ea typeface="Comic Sans MS"/>
              <a:cs typeface="Comic Sans MS"/>
              <a:sym typeface="Comic Sans MS"/>
            </a:endParaRPr>
          </a:p>
          <a:p>
            <a:pPr indent="0" lvl="0" marL="457200" rtl="0" algn="l">
              <a:lnSpc>
                <a:spcPct val="115000"/>
              </a:lnSpc>
              <a:spcBef>
                <a:spcPts val="0"/>
              </a:spcBef>
              <a:spcAft>
                <a:spcPts val="0"/>
              </a:spcAft>
              <a:buNone/>
            </a:pPr>
            <a:r>
              <a:t/>
            </a:r>
            <a:endParaRPr sz="1800">
              <a:latin typeface="Comic Sans MS"/>
              <a:ea typeface="Comic Sans MS"/>
              <a:cs typeface="Comic Sans MS"/>
              <a:sym typeface="Comic Sans MS"/>
            </a:endParaRPr>
          </a:p>
          <a:p>
            <a:pPr indent="-342900" lvl="0" marL="457200" rtl="0" algn="l">
              <a:lnSpc>
                <a:spcPct val="100000"/>
              </a:lnSpc>
              <a:spcBef>
                <a:spcPts val="0"/>
              </a:spcBef>
              <a:spcAft>
                <a:spcPts val="0"/>
              </a:spcAft>
              <a:buSzPts val="1800"/>
              <a:buFont typeface="Comic Sans MS"/>
              <a:buChar char="●"/>
            </a:pPr>
            <a:r>
              <a:rPr lang="en" sz="1800">
                <a:latin typeface="Comic Sans MS"/>
                <a:ea typeface="Comic Sans MS"/>
                <a:cs typeface="Comic Sans MS"/>
                <a:sym typeface="Comic Sans MS"/>
              </a:rPr>
              <a:t>Those hot bubbles expand, become optically thin and radiate strongly near the optical regime. This causes the flares. </a:t>
            </a:r>
            <a:endParaRPr sz="1800">
              <a:latin typeface="Comic Sans MS"/>
              <a:ea typeface="Comic Sans MS"/>
              <a:cs typeface="Comic Sans MS"/>
              <a:sym typeface="Comic Sans MS"/>
            </a:endParaRPr>
          </a:p>
        </p:txBody>
      </p:sp>
      <p:sp>
        <p:nvSpPr>
          <p:cNvPr id="344" name="Google Shape;344;p42"/>
          <p:cNvSpPr txBox="1"/>
          <p:nvPr/>
        </p:nvSpPr>
        <p:spPr>
          <a:xfrm>
            <a:off x="1925675" y="4510475"/>
            <a:ext cx="3702000" cy="32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38761D"/>
                </a:solidFill>
                <a:latin typeface="Comic Sans MS"/>
                <a:ea typeface="Comic Sans MS"/>
                <a:cs typeface="Comic Sans MS"/>
                <a:sym typeface="Comic Sans MS"/>
              </a:rPr>
              <a:t>Lehto &amp; Valtonen 1996 model</a:t>
            </a:r>
            <a:endParaRPr sz="1600">
              <a:solidFill>
                <a:srgbClr val="38761D"/>
              </a:solidFill>
              <a:latin typeface="Comic Sans MS"/>
              <a:ea typeface="Comic Sans MS"/>
              <a:cs typeface="Comic Sans MS"/>
              <a:sym typeface="Comic Sans MS"/>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43"/>
          <p:cNvSpPr txBox="1"/>
          <p:nvPr>
            <p:ph type="ctrTitle"/>
          </p:nvPr>
        </p:nvSpPr>
        <p:spPr>
          <a:xfrm>
            <a:off x="311700" y="216425"/>
            <a:ext cx="8520600" cy="572700"/>
          </a:xfrm>
          <a:prstGeom prst="rect">
            <a:avLst/>
          </a:prstGeom>
          <a:solidFill>
            <a:srgbClr val="EFEFEF"/>
          </a:solidFill>
        </p:spPr>
        <p:txBody>
          <a:bodyPr anchorCtr="0" anchor="b" bIns="91425" lIns="91425" spcFirstLastPara="1" rIns="91425" wrap="square" tIns="91425">
            <a:normAutofit fontScale="90000"/>
          </a:bodyPr>
          <a:lstStyle/>
          <a:p>
            <a:pPr indent="0" lvl="0" marL="0" rtl="0" algn="l">
              <a:spcBef>
                <a:spcPts val="0"/>
              </a:spcBef>
              <a:spcAft>
                <a:spcPts val="0"/>
              </a:spcAft>
              <a:buNone/>
            </a:pPr>
            <a:r>
              <a:rPr i="1" lang="en">
                <a:solidFill>
                  <a:srgbClr val="990000"/>
                </a:solidFill>
                <a:latin typeface="Comic Sans MS"/>
                <a:ea typeface="Comic Sans MS"/>
                <a:cs typeface="Comic Sans MS"/>
                <a:sym typeface="Comic Sans MS"/>
              </a:rPr>
              <a:t>  </a:t>
            </a:r>
            <a:r>
              <a:rPr b="0" i="1" lang="en" sz="3066">
                <a:solidFill>
                  <a:srgbClr val="0000FF"/>
                </a:solidFill>
                <a:latin typeface="Comic Sans MS"/>
                <a:ea typeface="Comic Sans MS"/>
                <a:cs typeface="Comic Sans MS"/>
                <a:sym typeface="Comic Sans MS"/>
              </a:rPr>
              <a:t>Secondary orbit can be tracked using GR </a:t>
            </a:r>
            <a:endParaRPr b="0" i="1" sz="3066">
              <a:solidFill>
                <a:srgbClr val="0000FF"/>
              </a:solidFill>
              <a:latin typeface="Comic Sans MS"/>
              <a:ea typeface="Comic Sans MS"/>
              <a:cs typeface="Comic Sans MS"/>
              <a:sym typeface="Comic Sans MS"/>
            </a:endParaRPr>
          </a:p>
        </p:txBody>
      </p:sp>
      <p:pic>
        <p:nvPicPr>
          <p:cNvPr id="350" name="Google Shape;350;p43"/>
          <p:cNvPicPr preferRelativeResize="0"/>
          <p:nvPr/>
        </p:nvPicPr>
        <p:blipFill rotWithShape="1">
          <a:blip r:embed="rId3">
            <a:alphaModFix/>
          </a:blip>
          <a:srcRect b="0" l="0" r="0" t="8071"/>
          <a:stretch/>
        </p:blipFill>
        <p:spPr>
          <a:xfrm>
            <a:off x="217125" y="887550"/>
            <a:ext cx="4532324" cy="3321725"/>
          </a:xfrm>
          <a:prstGeom prst="rect">
            <a:avLst/>
          </a:prstGeom>
          <a:noFill/>
          <a:ln>
            <a:noFill/>
          </a:ln>
          <a:effectLst>
            <a:outerShdw blurRad="357188" rotWithShape="0" algn="bl" dir="5400000" dist="19050">
              <a:srgbClr val="000000">
                <a:alpha val="50000"/>
              </a:srgbClr>
            </a:outerShdw>
          </a:effectLst>
        </p:spPr>
      </p:pic>
      <p:sp>
        <p:nvSpPr>
          <p:cNvPr id="351" name="Google Shape;351;p43"/>
          <p:cNvSpPr txBox="1"/>
          <p:nvPr/>
        </p:nvSpPr>
        <p:spPr>
          <a:xfrm>
            <a:off x="4698250" y="1137100"/>
            <a:ext cx="4261500" cy="11298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Font typeface="Comic Sans MS"/>
              <a:buChar char="●"/>
            </a:pPr>
            <a:r>
              <a:rPr lang="en" sz="1800">
                <a:latin typeface="Comic Sans MS"/>
                <a:ea typeface="Comic Sans MS"/>
                <a:cs typeface="Comic Sans MS"/>
                <a:sym typeface="Comic Sans MS"/>
              </a:rPr>
              <a:t>The orbit is calculated using post-Newtonian (PN) accurate dynamics!</a:t>
            </a:r>
            <a:endParaRPr sz="1800">
              <a:latin typeface="Comic Sans MS"/>
              <a:ea typeface="Comic Sans MS"/>
              <a:cs typeface="Comic Sans MS"/>
              <a:sym typeface="Comic Sans MS"/>
            </a:endParaRPr>
          </a:p>
        </p:txBody>
      </p:sp>
      <p:pic>
        <p:nvPicPr>
          <p:cNvPr id="352" name="Google Shape;352;p43"/>
          <p:cNvPicPr preferRelativeResize="0"/>
          <p:nvPr/>
        </p:nvPicPr>
        <p:blipFill>
          <a:blip r:embed="rId4">
            <a:alphaModFix/>
          </a:blip>
          <a:stretch>
            <a:fillRect/>
          </a:stretch>
        </p:blipFill>
        <p:spPr>
          <a:xfrm>
            <a:off x="4025232" y="2266950"/>
            <a:ext cx="4928269" cy="1390650"/>
          </a:xfrm>
          <a:prstGeom prst="rect">
            <a:avLst/>
          </a:prstGeom>
          <a:noFill/>
          <a:ln>
            <a:noFill/>
          </a:ln>
          <a:effectLst>
            <a:outerShdw blurRad="257175" rotWithShape="0" algn="bl" dir="14940000" dist="19050">
              <a:srgbClr val="000000"/>
            </a:outerShdw>
          </a:effectLst>
        </p:spPr>
      </p:pic>
      <p:sp>
        <p:nvSpPr>
          <p:cNvPr id="353" name="Google Shape;353;p43"/>
          <p:cNvSpPr txBox="1"/>
          <p:nvPr/>
        </p:nvSpPr>
        <p:spPr>
          <a:xfrm>
            <a:off x="360450" y="4246850"/>
            <a:ext cx="8471700" cy="8541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Font typeface="Comic Sans MS"/>
              <a:buChar char="●"/>
            </a:pPr>
            <a:r>
              <a:rPr lang="en" sz="1800">
                <a:latin typeface="Comic Sans MS"/>
                <a:ea typeface="Comic Sans MS"/>
                <a:cs typeface="Comic Sans MS"/>
                <a:sym typeface="Comic Sans MS"/>
              </a:rPr>
              <a:t>In 2018, we predicted that the next SMBH impact would occur in </a:t>
            </a:r>
            <a:br>
              <a:rPr lang="en" sz="1800">
                <a:latin typeface="Comic Sans MS"/>
                <a:ea typeface="Comic Sans MS"/>
                <a:cs typeface="Comic Sans MS"/>
                <a:sym typeface="Comic Sans MS"/>
              </a:rPr>
            </a:br>
            <a:r>
              <a:rPr lang="en" sz="1800">
                <a:latin typeface="Comic Sans MS"/>
                <a:ea typeface="Comic Sans MS"/>
                <a:cs typeface="Comic Sans MS"/>
                <a:sym typeface="Comic Sans MS"/>
              </a:rPr>
              <a:t>July 31, 2019  </a:t>
            </a:r>
            <a:r>
              <a:rPr lang="en" sz="1800">
                <a:solidFill>
                  <a:srgbClr val="FF0000"/>
                </a:solidFill>
                <a:highlight>
                  <a:srgbClr val="FFFFFF"/>
                </a:highlight>
                <a:latin typeface="Comic Sans MS"/>
                <a:ea typeface="Comic Sans MS"/>
                <a:cs typeface="Comic Sans MS"/>
                <a:sym typeface="Comic Sans MS"/>
              </a:rPr>
              <a:t>(Dey et al. 2018)</a:t>
            </a:r>
            <a:r>
              <a:rPr lang="en" sz="1800">
                <a:highlight>
                  <a:srgbClr val="FFFFFF"/>
                </a:highlight>
                <a:latin typeface="Comic Sans MS"/>
                <a:ea typeface="Comic Sans MS"/>
                <a:cs typeface="Comic Sans MS"/>
                <a:sym typeface="Comic Sans MS"/>
              </a:rPr>
              <a:t>.</a:t>
            </a:r>
            <a:endParaRPr sz="1800">
              <a:highlight>
                <a:srgbClr val="FFFFFF"/>
              </a:highlight>
              <a:latin typeface="Comic Sans MS"/>
              <a:ea typeface="Comic Sans MS"/>
              <a:cs typeface="Comic Sans MS"/>
              <a:sym typeface="Comic Sans MS"/>
            </a:endParaRPr>
          </a:p>
        </p:txBody>
      </p:sp>
      <p:sp>
        <p:nvSpPr>
          <p:cNvPr id="354" name="Google Shape;354;p43"/>
          <p:cNvSpPr txBox="1"/>
          <p:nvPr/>
        </p:nvSpPr>
        <p:spPr>
          <a:xfrm>
            <a:off x="5592250" y="3713850"/>
            <a:ext cx="2151900" cy="44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t>n-PN ~ O {(v/c)</a:t>
            </a:r>
            <a:r>
              <a:rPr baseline="30000" lang="en" sz="1600"/>
              <a:t>2n</a:t>
            </a:r>
            <a:r>
              <a:rPr lang="en" sz="1600"/>
              <a:t>}</a:t>
            </a:r>
            <a:endParaRPr sz="16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44"/>
          <p:cNvSpPr txBox="1"/>
          <p:nvPr>
            <p:ph idx="1" type="body"/>
          </p:nvPr>
        </p:nvSpPr>
        <p:spPr>
          <a:xfrm>
            <a:off x="414000" y="3986125"/>
            <a:ext cx="8730000" cy="1068300"/>
          </a:xfrm>
          <a:prstGeom prst="rect">
            <a:avLst/>
          </a:prstGeom>
        </p:spPr>
        <p:txBody>
          <a:bodyPr anchorCtr="0" anchor="ctr" bIns="91425" lIns="91425" spcFirstLastPara="1" rIns="91425" wrap="square" tIns="91425">
            <a:normAutofit fontScale="40000" lnSpcReduction="20000"/>
          </a:bodyPr>
          <a:lstStyle/>
          <a:p>
            <a:pPr indent="0" lvl="0" marL="0" rtl="0" algn="l">
              <a:spcBef>
                <a:spcPts val="0"/>
              </a:spcBef>
              <a:spcAft>
                <a:spcPts val="0"/>
              </a:spcAft>
              <a:buNone/>
            </a:pPr>
            <a:r>
              <a:rPr i="1" lang="en" sz="5475">
                <a:solidFill>
                  <a:srgbClr val="0000FF"/>
                </a:solidFill>
              </a:rPr>
              <a:t>Spitzer Space Telescope</a:t>
            </a:r>
            <a:r>
              <a:rPr i="1" lang="en" sz="4975">
                <a:solidFill>
                  <a:srgbClr val="0000FF"/>
                </a:solidFill>
              </a:rPr>
              <a:t> </a:t>
            </a:r>
            <a:r>
              <a:rPr i="1" lang="en" sz="4975">
                <a:solidFill>
                  <a:srgbClr val="212121"/>
                </a:solidFill>
              </a:rPr>
              <a:t>observations confirmed the possibility  that </a:t>
            </a:r>
            <a:r>
              <a:rPr lang="en" sz="4375">
                <a:solidFill>
                  <a:srgbClr val="000000"/>
                </a:solidFill>
                <a:latin typeface="Open Sans"/>
                <a:ea typeface="Open Sans"/>
                <a:cs typeface="Open Sans"/>
                <a:sym typeface="Open Sans"/>
              </a:rPr>
              <a:t> OJ 287 is hosting </a:t>
            </a:r>
            <a:r>
              <a:rPr lang="en" sz="5046">
                <a:solidFill>
                  <a:srgbClr val="000000"/>
                </a:solidFill>
                <a:latin typeface="Open Sans"/>
                <a:ea typeface="Open Sans"/>
                <a:cs typeface="Open Sans"/>
                <a:sym typeface="Open Sans"/>
              </a:rPr>
              <a:t>SMBH binary that emits </a:t>
            </a:r>
            <a:r>
              <a:rPr lang="en" sz="5046">
                <a:solidFill>
                  <a:srgbClr val="FF0000"/>
                </a:solidFill>
                <a:latin typeface="Open Sans"/>
                <a:ea typeface="Open Sans"/>
                <a:cs typeface="Open Sans"/>
                <a:sym typeface="Open Sans"/>
              </a:rPr>
              <a:t>nano- hertz GWs ( </a:t>
            </a:r>
            <a:r>
              <a:rPr i="1" lang="en" sz="4546">
                <a:solidFill>
                  <a:srgbClr val="FF0000"/>
                </a:solidFill>
                <a:latin typeface="Open Sans"/>
                <a:ea typeface="Open Sans"/>
                <a:cs typeface="Open Sans"/>
                <a:sym typeface="Open Sans"/>
              </a:rPr>
              <a:t>Laine, Dey, Valtonen + 2020</a:t>
            </a:r>
            <a:r>
              <a:rPr lang="en" sz="5046">
                <a:solidFill>
                  <a:srgbClr val="FF0000"/>
                </a:solidFill>
                <a:latin typeface="Open Sans"/>
                <a:ea typeface="Open Sans"/>
                <a:cs typeface="Open Sans"/>
                <a:sym typeface="Open Sans"/>
              </a:rPr>
              <a:t>)</a:t>
            </a:r>
            <a:br>
              <a:rPr lang="en" sz="5046">
                <a:solidFill>
                  <a:srgbClr val="FF0000"/>
                </a:solidFill>
                <a:latin typeface="Open Sans"/>
                <a:ea typeface="Open Sans"/>
                <a:cs typeface="Open Sans"/>
                <a:sym typeface="Open Sans"/>
              </a:rPr>
            </a:br>
            <a:r>
              <a:rPr lang="en" sz="3625">
                <a:solidFill>
                  <a:srgbClr val="FF0000"/>
                </a:solidFill>
                <a:latin typeface="Open Sans"/>
                <a:ea typeface="Open Sans"/>
                <a:cs typeface="Open Sans"/>
                <a:sym typeface="Open Sans"/>
              </a:rPr>
              <a:t>                    </a:t>
            </a:r>
            <a:endParaRPr i="1" sz="3075">
              <a:solidFill>
                <a:srgbClr val="9900FF"/>
              </a:solidFill>
              <a:latin typeface="Caveat"/>
              <a:ea typeface="Caveat"/>
              <a:cs typeface="Caveat"/>
              <a:sym typeface="Caveat"/>
            </a:endParaRPr>
          </a:p>
          <a:p>
            <a:pPr indent="0" lvl="0" marL="0" rtl="0" algn="l">
              <a:spcBef>
                <a:spcPts val="0"/>
              </a:spcBef>
              <a:spcAft>
                <a:spcPts val="0"/>
              </a:spcAft>
              <a:buNone/>
            </a:pPr>
            <a:r>
              <a:t/>
            </a:r>
            <a:endParaRPr i="1" sz="3168">
              <a:solidFill>
                <a:srgbClr val="0000FF"/>
              </a:solidFill>
              <a:latin typeface="Caveat"/>
              <a:ea typeface="Caveat"/>
              <a:cs typeface="Caveat"/>
              <a:sym typeface="Caveat"/>
            </a:endParaRPr>
          </a:p>
        </p:txBody>
      </p:sp>
      <p:pic>
        <p:nvPicPr>
          <p:cNvPr descr="Two massive black holes are locked in a dance at the center of the OJ 287 galaxy. The larger black hole is surrounded by disk of gas; it is also orbited by a smaller black hole that collides with the disk, producing a flare brighter than 1 trillion stars. But because the system's complex physics affects the smaller black hole's orbit, the flares occur irregularly. Scientists used NASA's Spitzer Space Telescope to detect one of these bright flashes on July 31, 2019, confirming that they can now anticipate the timing of these flares to within four hours using a detailed model of the system. &#10;&#10;In the second half of the video, the animated diagram on the left illustrates the orbit of the smaller black hole (the red dot) around the larger black hole (the stationary white dot) and its collisions with the disk of gas (the pink line), which occur twice per orbit. The years of the collisions are indicated below the diagram and in the graphic on the right shows, dating to 1886. &#10;&#10;&#10;After more than 16 years of operations in space, Spitzer was retired on Jan. 30, 2020. &#10;&#10;&#10;Credit: NASA/JPL/Abhimanyu Susobhanan (Tata Institute of Fundamental Research) &#10;&#10;&#10;To read the full story, visit https://go.nasa.gov/3eY8vY5&#10;For more information, visit https://www.jpl.nasa.gov/news/press_kits/spitzer/" id="360" name="Google Shape;360;p44" title="Timing of Black Hole Dance Revealed by NASA Spitzer Space Telescope">
            <a:hlinkClick r:id="rId3"/>
          </p:cNvPr>
          <p:cNvPicPr preferRelativeResize="0"/>
          <p:nvPr/>
        </p:nvPicPr>
        <p:blipFill>
          <a:blip r:embed="rId4">
            <a:alphaModFix/>
          </a:blip>
          <a:stretch>
            <a:fillRect/>
          </a:stretch>
        </p:blipFill>
        <p:spPr>
          <a:xfrm>
            <a:off x="1738500" y="415250"/>
            <a:ext cx="4572000" cy="3429000"/>
          </a:xfrm>
          <a:prstGeom prst="rect">
            <a:avLst/>
          </a:prstGeom>
          <a:noFill/>
          <a:ln>
            <a:noFill/>
          </a:ln>
        </p:spPr>
      </p:pic>
      <p:sp>
        <p:nvSpPr>
          <p:cNvPr id="361" name="Google Shape;361;p44"/>
          <p:cNvSpPr txBox="1"/>
          <p:nvPr/>
        </p:nvSpPr>
        <p:spPr>
          <a:xfrm>
            <a:off x="3484325" y="84750"/>
            <a:ext cx="517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   </a:t>
            </a:r>
            <a:r>
              <a:rPr i="1" lang="en" sz="1050">
                <a:solidFill>
                  <a:srgbClr val="FF0000"/>
                </a:solidFill>
                <a:latin typeface="Roboto"/>
                <a:ea typeface="Roboto"/>
                <a:cs typeface="Roboto"/>
                <a:sym typeface="Roboto"/>
              </a:rPr>
              <a:t>Credit: NASA/JPL &amp; Abhimanyu S (TIFR) </a:t>
            </a:r>
            <a:endParaRPr i="1">
              <a:solidFill>
                <a:srgbClr val="FF0000"/>
              </a:solidFill>
              <a:latin typeface="Open Sans"/>
              <a:ea typeface="Open Sans"/>
              <a:cs typeface="Open Sans"/>
              <a:sym typeface="Open Sans"/>
            </a:endParaRPr>
          </a:p>
        </p:txBody>
      </p:sp>
      <p:pic>
        <p:nvPicPr>
          <p:cNvPr id="362" name="Google Shape;362;p44"/>
          <p:cNvPicPr preferRelativeResize="0"/>
          <p:nvPr/>
        </p:nvPicPr>
        <p:blipFill>
          <a:blip r:embed="rId5">
            <a:alphaModFix/>
          </a:blip>
          <a:stretch>
            <a:fillRect/>
          </a:stretch>
        </p:blipFill>
        <p:spPr>
          <a:xfrm>
            <a:off x="6470800" y="2083725"/>
            <a:ext cx="2802399" cy="1758200"/>
          </a:xfrm>
          <a:prstGeom prst="rect">
            <a:avLst/>
          </a:prstGeom>
          <a:noFill/>
          <a:ln>
            <a:noFill/>
          </a:ln>
          <a:effectLst>
            <a:outerShdw blurRad="357188" rotWithShape="0" algn="bl" dir="5400000" dist="19050">
              <a:srgbClr val="000000">
                <a:alpha val="50000"/>
              </a:srgbClr>
            </a:outerShdw>
          </a:effectLst>
        </p:spPr>
      </p:pic>
      <p:sp>
        <p:nvSpPr>
          <p:cNvPr id="363" name="Google Shape;363;p44"/>
          <p:cNvSpPr txBox="1"/>
          <p:nvPr/>
        </p:nvSpPr>
        <p:spPr>
          <a:xfrm>
            <a:off x="181100" y="1057750"/>
            <a:ext cx="1397100" cy="237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 sz="1800">
                <a:solidFill>
                  <a:srgbClr val="0000FF"/>
                </a:solidFill>
              </a:rPr>
              <a:t>Wait for our  EHT/GMVA results on </a:t>
            </a:r>
            <a:br>
              <a:rPr i="1" lang="en" sz="1800">
                <a:solidFill>
                  <a:srgbClr val="0000FF"/>
                </a:solidFill>
              </a:rPr>
            </a:br>
            <a:r>
              <a:rPr i="1" lang="en" sz="1800">
                <a:solidFill>
                  <a:srgbClr val="0000FF"/>
                </a:solidFill>
              </a:rPr>
              <a:t>OJ 287’s </a:t>
            </a:r>
            <a:br>
              <a:rPr i="1" lang="en" sz="1800">
                <a:solidFill>
                  <a:srgbClr val="0000FF"/>
                </a:solidFill>
              </a:rPr>
            </a:br>
            <a:r>
              <a:rPr i="1" lang="en" sz="1800">
                <a:solidFill>
                  <a:srgbClr val="0000FF"/>
                </a:solidFill>
              </a:rPr>
              <a:t>Position Angle evolution</a:t>
            </a:r>
            <a:endParaRPr i="1" sz="1800">
              <a:solidFill>
                <a:srgbClr val="0000FF"/>
              </a:solidFill>
            </a:endParaRPr>
          </a:p>
        </p:txBody>
      </p:sp>
      <p:pic>
        <p:nvPicPr>
          <p:cNvPr id="364" name="Google Shape;364;p44"/>
          <p:cNvPicPr preferRelativeResize="0"/>
          <p:nvPr/>
        </p:nvPicPr>
        <p:blipFill>
          <a:blip r:embed="rId6">
            <a:alphaModFix/>
          </a:blip>
          <a:stretch>
            <a:fillRect/>
          </a:stretch>
        </p:blipFill>
        <p:spPr>
          <a:xfrm>
            <a:off x="6310491" y="-50787"/>
            <a:ext cx="2776309" cy="2083737"/>
          </a:xfrm>
          <a:prstGeom prst="rect">
            <a:avLst/>
          </a:prstGeom>
          <a:noFill/>
          <a:ln>
            <a:noFill/>
          </a:ln>
          <a:effectLst>
            <a:outerShdw blurRad="271463"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45"/>
          <p:cNvSpPr txBox="1"/>
          <p:nvPr>
            <p:ph type="title"/>
          </p:nvPr>
        </p:nvSpPr>
        <p:spPr>
          <a:xfrm>
            <a:off x="219900" y="135250"/>
            <a:ext cx="8520600" cy="707400"/>
          </a:xfrm>
          <a:prstGeom prst="rect">
            <a:avLst/>
          </a:prstGeom>
          <a:solidFill>
            <a:srgbClr val="CFE2F3"/>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sz="3822">
                <a:latin typeface="Caveat Medium"/>
                <a:ea typeface="Caveat Medium"/>
                <a:cs typeface="Caveat Medium"/>
                <a:sym typeface="Caveat Medium"/>
              </a:rPr>
              <a:t> Are there other nHz GW emitting SMBH binaries ?</a:t>
            </a:r>
            <a:endParaRPr b="0" sz="3822">
              <a:latin typeface="Caveat Medium"/>
              <a:ea typeface="Caveat Medium"/>
              <a:cs typeface="Caveat Medium"/>
              <a:sym typeface="Caveat Medium"/>
            </a:endParaRPr>
          </a:p>
        </p:txBody>
      </p:sp>
      <p:pic>
        <p:nvPicPr>
          <p:cNvPr id="370" name="Google Shape;370;p45"/>
          <p:cNvPicPr preferRelativeResize="0"/>
          <p:nvPr/>
        </p:nvPicPr>
        <p:blipFill>
          <a:blip r:embed="rId3">
            <a:alphaModFix/>
          </a:blip>
          <a:stretch>
            <a:fillRect/>
          </a:stretch>
        </p:blipFill>
        <p:spPr>
          <a:xfrm>
            <a:off x="152400" y="995050"/>
            <a:ext cx="5245049" cy="2153000"/>
          </a:xfrm>
          <a:prstGeom prst="rect">
            <a:avLst/>
          </a:prstGeom>
          <a:noFill/>
          <a:ln>
            <a:noFill/>
          </a:ln>
        </p:spPr>
      </p:pic>
      <p:pic>
        <p:nvPicPr>
          <p:cNvPr id="371" name="Google Shape;371;p45"/>
          <p:cNvPicPr preferRelativeResize="0"/>
          <p:nvPr/>
        </p:nvPicPr>
        <p:blipFill>
          <a:blip r:embed="rId4">
            <a:alphaModFix/>
          </a:blip>
          <a:stretch>
            <a:fillRect/>
          </a:stretch>
        </p:blipFill>
        <p:spPr>
          <a:xfrm>
            <a:off x="5549849" y="995050"/>
            <a:ext cx="3441751" cy="1927380"/>
          </a:xfrm>
          <a:prstGeom prst="rect">
            <a:avLst/>
          </a:prstGeom>
          <a:noFill/>
          <a:ln>
            <a:noFill/>
          </a:ln>
        </p:spPr>
      </p:pic>
      <p:pic>
        <p:nvPicPr>
          <p:cNvPr id="372" name="Google Shape;372;p45"/>
          <p:cNvPicPr preferRelativeResize="0"/>
          <p:nvPr/>
        </p:nvPicPr>
        <p:blipFill>
          <a:blip r:embed="rId5">
            <a:alphaModFix/>
          </a:blip>
          <a:stretch>
            <a:fillRect/>
          </a:stretch>
        </p:blipFill>
        <p:spPr>
          <a:xfrm>
            <a:off x="152400" y="3300450"/>
            <a:ext cx="4286250" cy="1495425"/>
          </a:xfrm>
          <a:prstGeom prst="rect">
            <a:avLst/>
          </a:prstGeom>
          <a:noFill/>
          <a:ln>
            <a:noFill/>
          </a:ln>
        </p:spPr>
      </p:pic>
      <p:pic>
        <p:nvPicPr>
          <p:cNvPr id="373" name="Google Shape;373;p45"/>
          <p:cNvPicPr preferRelativeResize="0"/>
          <p:nvPr/>
        </p:nvPicPr>
        <p:blipFill>
          <a:blip r:embed="rId6">
            <a:alphaModFix/>
          </a:blip>
          <a:stretch>
            <a:fillRect/>
          </a:stretch>
        </p:blipFill>
        <p:spPr>
          <a:xfrm>
            <a:off x="374233" y="1864350"/>
            <a:ext cx="6487598" cy="1194325"/>
          </a:xfrm>
          <a:prstGeom prst="rect">
            <a:avLst/>
          </a:prstGeom>
          <a:noFill/>
          <a:ln>
            <a:noFill/>
          </a:ln>
        </p:spPr>
      </p:pic>
      <p:sp>
        <p:nvSpPr>
          <p:cNvPr id="374" name="Google Shape;374;p45"/>
          <p:cNvSpPr txBox="1"/>
          <p:nvPr/>
        </p:nvSpPr>
        <p:spPr>
          <a:xfrm>
            <a:off x="4968450" y="3584225"/>
            <a:ext cx="32646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800">
                <a:solidFill>
                  <a:schemeClr val="dk2"/>
                </a:solidFill>
                <a:latin typeface="Open Sans"/>
                <a:ea typeface="Open Sans"/>
                <a:cs typeface="Open Sans"/>
                <a:sym typeface="Open Sans"/>
              </a:rPr>
              <a:t>SKA era IPTA should be able to detect nHz GWs from  </a:t>
            </a:r>
            <a:r>
              <a:rPr i="1" lang="en" sz="1800">
                <a:solidFill>
                  <a:srgbClr val="0000FF"/>
                </a:solidFill>
                <a:latin typeface="Open Sans"/>
                <a:ea typeface="Open Sans"/>
                <a:cs typeface="Open Sans"/>
                <a:sym typeface="Open Sans"/>
              </a:rPr>
              <a:t>many such SMBH binaries </a:t>
            </a:r>
            <a:endParaRPr i="1" sz="1800">
              <a:solidFill>
                <a:srgbClr val="0000FF"/>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pic>
        <p:nvPicPr>
          <p:cNvPr id="379" name="Google Shape;379;p46"/>
          <p:cNvPicPr preferRelativeResize="0"/>
          <p:nvPr/>
        </p:nvPicPr>
        <p:blipFill>
          <a:blip r:embed="rId3">
            <a:alphaModFix/>
          </a:blip>
          <a:stretch>
            <a:fillRect/>
          </a:stretch>
        </p:blipFill>
        <p:spPr>
          <a:xfrm>
            <a:off x="0" y="456300"/>
            <a:ext cx="6524625" cy="3810000"/>
          </a:xfrm>
          <a:prstGeom prst="rect">
            <a:avLst/>
          </a:prstGeom>
          <a:noFill/>
          <a:ln>
            <a:noFill/>
          </a:ln>
        </p:spPr>
      </p:pic>
      <p:pic>
        <p:nvPicPr>
          <p:cNvPr id="380" name="Google Shape;380;p46"/>
          <p:cNvPicPr preferRelativeResize="0"/>
          <p:nvPr/>
        </p:nvPicPr>
        <p:blipFill>
          <a:blip r:embed="rId4">
            <a:alphaModFix/>
          </a:blip>
          <a:stretch>
            <a:fillRect/>
          </a:stretch>
        </p:blipFill>
        <p:spPr>
          <a:xfrm>
            <a:off x="6195000" y="171475"/>
            <a:ext cx="2778425" cy="1637725"/>
          </a:xfrm>
          <a:prstGeom prst="rect">
            <a:avLst/>
          </a:prstGeom>
          <a:noFill/>
          <a:ln>
            <a:noFill/>
          </a:ln>
        </p:spPr>
      </p:pic>
      <p:sp>
        <p:nvSpPr>
          <p:cNvPr id="381" name="Google Shape;381;p46"/>
          <p:cNvSpPr txBox="1"/>
          <p:nvPr/>
        </p:nvSpPr>
        <p:spPr>
          <a:xfrm>
            <a:off x="196425" y="0"/>
            <a:ext cx="6905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a:solidFill>
                  <a:srgbClr val="0000FF"/>
                </a:solidFill>
                <a:latin typeface="Open Sans"/>
                <a:ea typeface="Open Sans"/>
                <a:cs typeface="Open Sans"/>
                <a:sym typeface="Open Sans"/>
              </a:rPr>
              <a:t>  </a:t>
            </a:r>
            <a:r>
              <a:rPr i="1" lang="en" sz="2000">
                <a:solidFill>
                  <a:srgbClr val="0000FF"/>
                </a:solidFill>
                <a:latin typeface="Caveat"/>
                <a:ea typeface="Caveat"/>
                <a:cs typeface="Caveat"/>
                <a:sym typeface="Caveat"/>
              </a:rPr>
              <a:t>Modeling the  </a:t>
            </a:r>
            <a:r>
              <a:rPr i="1" lang="en" sz="2100">
                <a:solidFill>
                  <a:srgbClr val="0000FF"/>
                </a:solidFill>
                <a:latin typeface="Caveat"/>
                <a:ea typeface="Caveat"/>
                <a:cs typeface="Caveat"/>
                <a:sym typeface="Caveat"/>
              </a:rPr>
              <a:t>expected R(t) from SMBH binaries in general relativistic eccentric orbits</a:t>
            </a:r>
            <a:r>
              <a:rPr i="1" lang="en" sz="2000">
                <a:solidFill>
                  <a:srgbClr val="0000FF"/>
                </a:solidFill>
                <a:latin typeface="Caveat"/>
                <a:ea typeface="Caveat"/>
                <a:cs typeface="Caveat"/>
                <a:sym typeface="Caveat"/>
              </a:rPr>
              <a:t> is critical </a:t>
            </a:r>
            <a:endParaRPr i="1" sz="2000">
              <a:solidFill>
                <a:srgbClr val="0000FF"/>
              </a:solidFill>
              <a:latin typeface="Caveat"/>
              <a:ea typeface="Caveat"/>
              <a:cs typeface="Caveat"/>
              <a:sym typeface="Caveat"/>
            </a:endParaRPr>
          </a:p>
        </p:txBody>
      </p:sp>
      <p:sp>
        <p:nvSpPr>
          <p:cNvPr id="382" name="Google Shape;382;p46"/>
          <p:cNvSpPr txBox="1"/>
          <p:nvPr/>
        </p:nvSpPr>
        <p:spPr>
          <a:xfrm>
            <a:off x="1023025" y="4345400"/>
            <a:ext cx="7716300" cy="93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2100">
                <a:solidFill>
                  <a:srgbClr val="FF0000"/>
                </a:solidFill>
                <a:latin typeface="Open Sans"/>
                <a:ea typeface="Open Sans"/>
                <a:cs typeface="Open Sans"/>
                <a:sym typeface="Open Sans"/>
              </a:rPr>
              <a:t>Abhimanyu S + (20,23);</a:t>
            </a:r>
            <a:r>
              <a:rPr lang="en" sz="2100">
                <a:latin typeface="Open Sans"/>
                <a:ea typeface="Open Sans"/>
                <a:cs typeface="Open Sans"/>
                <a:sym typeface="Open Sans"/>
              </a:rPr>
              <a:t>    </a:t>
            </a:r>
            <a:r>
              <a:rPr i="1" lang="en" sz="2100">
                <a:solidFill>
                  <a:srgbClr val="0000FF"/>
                </a:solidFill>
                <a:latin typeface="Open Sans"/>
                <a:ea typeface="Open Sans"/>
                <a:cs typeface="Open Sans"/>
                <a:sym typeface="Open Sans"/>
              </a:rPr>
              <a:t>Dey, Abhimanyu + (2025) </a:t>
            </a:r>
            <a:br>
              <a:rPr i="1" lang="en" sz="2100">
                <a:solidFill>
                  <a:srgbClr val="0000FF"/>
                </a:solidFill>
                <a:latin typeface="Open Sans"/>
                <a:ea typeface="Open Sans"/>
                <a:cs typeface="Open Sans"/>
                <a:sym typeface="Open Sans"/>
              </a:rPr>
            </a:br>
            <a:br>
              <a:rPr i="1" lang="en">
                <a:solidFill>
                  <a:srgbClr val="0000FF"/>
                </a:solidFill>
                <a:latin typeface="Open Sans"/>
                <a:ea typeface="Open Sans"/>
                <a:cs typeface="Open Sans"/>
                <a:sym typeface="Open Sans"/>
              </a:rPr>
            </a:br>
            <a:endParaRPr>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pic>
        <p:nvPicPr>
          <p:cNvPr id="387" name="Google Shape;387;p47"/>
          <p:cNvPicPr preferRelativeResize="0"/>
          <p:nvPr/>
        </p:nvPicPr>
        <p:blipFill>
          <a:blip r:embed="rId3">
            <a:alphaModFix/>
          </a:blip>
          <a:stretch>
            <a:fillRect/>
          </a:stretch>
        </p:blipFill>
        <p:spPr>
          <a:xfrm>
            <a:off x="152400" y="152400"/>
            <a:ext cx="8839203" cy="634462"/>
          </a:xfrm>
          <a:prstGeom prst="rect">
            <a:avLst/>
          </a:prstGeom>
          <a:noFill/>
          <a:ln>
            <a:noFill/>
          </a:ln>
        </p:spPr>
      </p:pic>
      <p:pic>
        <p:nvPicPr>
          <p:cNvPr id="388" name="Google Shape;388;p47"/>
          <p:cNvPicPr preferRelativeResize="0"/>
          <p:nvPr/>
        </p:nvPicPr>
        <p:blipFill>
          <a:blip r:embed="rId4">
            <a:alphaModFix/>
          </a:blip>
          <a:stretch>
            <a:fillRect/>
          </a:stretch>
        </p:blipFill>
        <p:spPr>
          <a:xfrm>
            <a:off x="152400" y="939262"/>
            <a:ext cx="6457950" cy="1981200"/>
          </a:xfrm>
          <a:prstGeom prst="rect">
            <a:avLst/>
          </a:prstGeom>
          <a:noFill/>
          <a:ln>
            <a:noFill/>
          </a:ln>
        </p:spPr>
      </p:pic>
      <p:sp>
        <p:nvSpPr>
          <p:cNvPr id="389" name="Google Shape;389;p47"/>
          <p:cNvSpPr txBox="1"/>
          <p:nvPr/>
        </p:nvSpPr>
        <p:spPr>
          <a:xfrm>
            <a:off x="5652900" y="2571750"/>
            <a:ext cx="34911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2300">
                <a:solidFill>
                  <a:srgbClr val="0000FF"/>
                </a:solidFill>
                <a:latin typeface="Open Sans"/>
                <a:ea typeface="Open Sans"/>
                <a:cs typeface="Open Sans"/>
                <a:sym typeface="Open Sans"/>
              </a:rPr>
              <a:t>arXiv:2309.17438</a:t>
            </a:r>
            <a:endParaRPr i="1" sz="2300">
              <a:solidFill>
                <a:srgbClr val="0000FF"/>
              </a:solidFill>
              <a:latin typeface="Open Sans"/>
              <a:ea typeface="Open Sans"/>
              <a:cs typeface="Open Sans"/>
              <a:sym typeface="Open Sans"/>
            </a:endParaRPr>
          </a:p>
        </p:txBody>
      </p:sp>
      <p:pic>
        <p:nvPicPr>
          <p:cNvPr id="390" name="Google Shape;390;p47"/>
          <p:cNvPicPr preferRelativeResize="0"/>
          <p:nvPr/>
        </p:nvPicPr>
        <p:blipFill>
          <a:blip r:embed="rId5">
            <a:alphaModFix/>
          </a:blip>
          <a:stretch>
            <a:fillRect/>
          </a:stretch>
        </p:blipFill>
        <p:spPr>
          <a:xfrm>
            <a:off x="687825" y="2736912"/>
            <a:ext cx="3784493" cy="1918239"/>
          </a:xfrm>
          <a:prstGeom prst="rect">
            <a:avLst/>
          </a:prstGeom>
          <a:noFill/>
          <a:ln>
            <a:noFill/>
          </a:ln>
        </p:spPr>
      </p:pic>
      <p:sp>
        <p:nvSpPr>
          <p:cNvPr id="391" name="Google Shape;391;p47"/>
          <p:cNvSpPr txBox="1"/>
          <p:nvPr/>
        </p:nvSpPr>
        <p:spPr>
          <a:xfrm>
            <a:off x="4639500" y="3400550"/>
            <a:ext cx="43521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800">
                <a:solidFill>
                  <a:srgbClr val="FF0000"/>
                </a:solidFill>
                <a:latin typeface="Open Sans"/>
                <a:ea typeface="Open Sans"/>
                <a:cs typeface="Open Sans"/>
                <a:sym typeface="Open Sans"/>
              </a:rPr>
              <a:t>InPTA is leading IPTA efforts on individual SMBH binaries </a:t>
            </a:r>
            <a:endParaRPr i="1" sz="1800">
              <a:solidFill>
                <a:srgbClr val="FF0000"/>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95" name="Shape 395"/>
        <p:cNvGrpSpPr/>
        <p:nvPr/>
      </p:nvGrpSpPr>
      <p:grpSpPr>
        <a:xfrm>
          <a:off x="0" y="0"/>
          <a:ext cx="0" cy="0"/>
          <a:chOff x="0" y="0"/>
          <a:chExt cx="0" cy="0"/>
        </a:xfrm>
      </p:grpSpPr>
      <p:pic>
        <p:nvPicPr>
          <p:cNvPr id="396" name="Google Shape;396;p48"/>
          <p:cNvPicPr preferRelativeResize="0"/>
          <p:nvPr/>
        </p:nvPicPr>
        <p:blipFill>
          <a:blip r:embed="rId3">
            <a:alphaModFix/>
          </a:blip>
          <a:stretch>
            <a:fillRect/>
          </a:stretch>
        </p:blipFill>
        <p:spPr>
          <a:xfrm>
            <a:off x="689625" y="0"/>
            <a:ext cx="6858000" cy="5143500"/>
          </a:xfrm>
          <a:prstGeom prst="rect">
            <a:avLst/>
          </a:prstGeom>
          <a:noFill/>
          <a:ln>
            <a:noFill/>
          </a:ln>
        </p:spPr>
      </p:pic>
      <p:sp>
        <p:nvSpPr>
          <p:cNvPr id="397" name="Google Shape;397;p48"/>
          <p:cNvSpPr txBox="1"/>
          <p:nvPr/>
        </p:nvSpPr>
        <p:spPr>
          <a:xfrm>
            <a:off x="7547625" y="3016400"/>
            <a:ext cx="1784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800">
                <a:solidFill>
                  <a:srgbClr val="FF0000"/>
                </a:solidFill>
                <a:latin typeface="Open Sans"/>
                <a:ea typeface="Open Sans"/>
                <a:cs typeface="Open Sans"/>
                <a:sym typeface="Open Sans"/>
              </a:rPr>
              <a:t>We are taking a </a:t>
            </a:r>
            <a:r>
              <a:rPr i="1" lang="en" sz="1800">
                <a:solidFill>
                  <a:srgbClr val="FF0000"/>
                </a:solidFill>
                <a:latin typeface="Open Sans"/>
                <a:ea typeface="Open Sans"/>
                <a:cs typeface="Open Sans"/>
                <a:sym typeface="Open Sans"/>
              </a:rPr>
              <a:t>closer look</a:t>
            </a:r>
            <a:endParaRPr i="1" sz="1800">
              <a:solidFill>
                <a:srgbClr val="FF0000"/>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01" name="Shape 401"/>
        <p:cNvGrpSpPr/>
        <p:nvPr/>
      </p:nvGrpSpPr>
      <p:grpSpPr>
        <a:xfrm>
          <a:off x="0" y="0"/>
          <a:ext cx="0" cy="0"/>
          <a:chOff x="0" y="0"/>
          <a:chExt cx="0" cy="0"/>
        </a:xfrm>
      </p:grpSpPr>
      <p:sp>
        <p:nvSpPr>
          <p:cNvPr id="402" name="Google Shape;402;p49"/>
          <p:cNvSpPr txBox="1"/>
          <p:nvPr>
            <p:ph type="title"/>
          </p:nvPr>
        </p:nvSpPr>
        <p:spPr>
          <a:xfrm>
            <a:off x="219900" y="135250"/>
            <a:ext cx="8520600" cy="707400"/>
          </a:xfrm>
          <a:prstGeom prst="rect">
            <a:avLst/>
          </a:prstGeom>
          <a:solidFill>
            <a:srgbClr val="CFE2F3"/>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sz="3822">
                <a:latin typeface="Caveat Medium"/>
                <a:ea typeface="Caveat Medium"/>
                <a:cs typeface="Caveat Medium"/>
                <a:sym typeface="Caveat Medium"/>
              </a:rPr>
              <a:t> We keep an for possible nHz GW emitting SMBH binaries </a:t>
            </a:r>
            <a:endParaRPr b="0" sz="3822">
              <a:latin typeface="Caveat Medium"/>
              <a:ea typeface="Caveat Medium"/>
              <a:cs typeface="Caveat Medium"/>
              <a:sym typeface="Caveat Medium"/>
            </a:endParaRPr>
          </a:p>
        </p:txBody>
      </p:sp>
      <p:pic>
        <p:nvPicPr>
          <p:cNvPr id="403" name="Google Shape;403;p49"/>
          <p:cNvPicPr preferRelativeResize="0"/>
          <p:nvPr/>
        </p:nvPicPr>
        <p:blipFill>
          <a:blip r:embed="rId3">
            <a:alphaModFix/>
          </a:blip>
          <a:stretch>
            <a:fillRect/>
          </a:stretch>
        </p:blipFill>
        <p:spPr>
          <a:xfrm>
            <a:off x="152400" y="995050"/>
            <a:ext cx="5245049" cy="2153000"/>
          </a:xfrm>
          <a:prstGeom prst="rect">
            <a:avLst/>
          </a:prstGeom>
          <a:noFill/>
          <a:ln>
            <a:noFill/>
          </a:ln>
        </p:spPr>
      </p:pic>
      <p:pic>
        <p:nvPicPr>
          <p:cNvPr id="404" name="Google Shape;404;p49"/>
          <p:cNvPicPr preferRelativeResize="0"/>
          <p:nvPr/>
        </p:nvPicPr>
        <p:blipFill>
          <a:blip r:embed="rId4">
            <a:alphaModFix/>
          </a:blip>
          <a:stretch>
            <a:fillRect/>
          </a:stretch>
        </p:blipFill>
        <p:spPr>
          <a:xfrm>
            <a:off x="5549849" y="995050"/>
            <a:ext cx="3441751" cy="1927380"/>
          </a:xfrm>
          <a:prstGeom prst="rect">
            <a:avLst/>
          </a:prstGeom>
          <a:noFill/>
          <a:ln>
            <a:noFill/>
          </a:ln>
        </p:spPr>
      </p:pic>
      <p:pic>
        <p:nvPicPr>
          <p:cNvPr id="405" name="Google Shape;405;p49"/>
          <p:cNvPicPr preferRelativeResize="0"/>
          <p:nvPr/>
        </p:nvPicPr>
        <p:blipFill>
          <a:blip r:embed="rId5">
            <a:alphaModFix/>
          </a:blip>
          <a:stretch>
            <a:fillRect/>
          </a:stretch>
        </p:blipFill>
        <p:spPr>
          <a:xfrm>
            <a:off x="152400" y="3300450"/>
            <a:ext cx="4286250" cy="1495425"/>
          </a:xfrm>
          <a:prstGeom prst="rect">
            <a:avLst/>
          </a:prstGeom>
          <a:noFill/>
          <a:ln>
            <a:noFill/>
          </a:ln>
        </p:spPr>
      </p:pic>
      <p:pic>
        <p:nvPicPr>
          <p:cNvPr id="406" name="Google Shape;406;p49"/>
          <p:cNvPicPr preferRelativeResize="0"/>
          <p:nvPr/>
        </p:nvPicPr>
        <p:blipFill>
          <a:blip r:embed="rId6">
            <a:alphaModFix/>
          </a:blip>
          <a:stretch>
            <a:fillRect/>
          </a:stretch>
        </p:blipFill>
        <p:spPr>
          <a:xfrm>
            <a:off x="6861649" y="3074830"/>
            <a:ext cx="1878840" cy="1916268"/>
          </a:xfrm>
          <a:prstGeom prst="rect">
            <a:avLst/>
          </a:prstGeom>
          <a:noFill/>
          <a:ln>
            <a:noFill/>
          </a:ln>
        </p:spPr>
      </p:pic>
      <p:sp>
        <p:nvSpPr>
          <p:cNvPr id="407" name="Google Shape;407;p49"/>
          <p:cNvSpPr txBox="1"/>
          <p:nvPr/>
        </p:nvSpPr>
        <p:spPr>
          <a:xfrm>
            <a:off x="5179775" y="3300450"/>
            <a:ext cx="13767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0000FF"/>
                </a:solidFill>
                <a:latin typeface="Caveat"/>
                <a:ea typeface="Caveat"/>
                <a:cs typeface="Caveat"/>
                <a:sym typeface="Caveat"/>
              </a:rPr>
              <a:t>Can we </a:t>
            </a:r>
            <a:endParaRPr sz="1800">
              <a:solidFill>
                <a:srgbClr val="0000FF"/>
              </a:solidFill>
              <a:latin typeface="Caveat"/>
              <a:ea typeface="Caveat"/>
              <a:cs typeface="Caveat"/>
              <a:sym typeface="Caveat"/>
            </a:endParaRPr>
          </a:p>
          <a:p>
            <a:pPr indent="0" lvl="0" marL="0" rtl="0" algn="l">
              <a:spcBef>
                <a:spcPts val="0"/>
              </a:spcBef>
              <a:spcAft>
                <a:spcPts val="0"/>
              </a:spcAft>
              <a:buNone/>
            </a:pPr>
            <a:r>
              <a:rPr lang="en" sz="1800">
                <a:solidFill>
                  <a:srgbClr val="0000FF"/>
                </a:solidFill>
                <a:latin typeface="Caveat"/>
                <a:ea typeface="Caveat"/>
                <a:cs typeface="Caveat"/>
                <a:sym typeface="Caveat"/>
              </a:rPr>
              <a:t>constrain its tiny e?</a:t>
            </a:r>
            <a:endParaRPr sz="1800">
              <a:solidFill>
                <a:srgbClr val="0000FF"/>
              </a:solidFill>
              <a:latin typeface="Caveat"/>
              <a:ea typeface="Caveat"/>
              <a:cs typeface="Caveat"/>
              <a:sym typeface="Caveat"/>
            </a:endParaRPr>
          </a:p>
        </p:txBody>
      </p:sp>
      <p:sp>
        <p:nvSpPr>
          <p:cNvPr id="408" name="Google Shape;408;p49"/>
          <p:cNvSpPr txBox="1"/>
          <p:nvPr/>
        </p:nvSpPr>
        <p:spPr>
          <a:xfrm>
            <a:off x="4572000" y="4565275"/>
            <a:ext cx="2179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rgbClr val="FF0000"/>
                </a:solidFill>
                <a:latin typeface="Caveat"/>
                <a:ea typeface="Caveat"/>
                <a:cs typeface="Caveat"/>
                <a:sym typeface="Caveat"/>
              </a:rPr>
              <a:t>Kareem,Paladi+</a:t>
            </a:r>
            <a:endParaRPr sz="2000">
              <a:solidFill>
                <a:srgbClr val="FF0000"/>
              </a:solidFill>
              <a:latin typeface="Caveat"/>
              <a:ea typeface="Caveat"/>
              <a:cs typeface="Caveat"/>
              <a:sym typeface="Cave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12" name="Shape 412"/>
        <p:cNvGrpSpPr/>
        <p:nvPr/>
      </p:nvGrpSpPr>
      <p:grpSpPr>
        <a:xfrm>
          <a:off x="0" y="0"/>
          <a:ext cx="0" cy="0"/>
          <a:chOff x="0" y="0"/>
          <a:chExt cx="0" cy="0"/>
        </a:xfrm>
      </p:grpSpPr>
      <p:pic>
        <p:nvPicPr>
          <p:cNvPr id="413" name="Google Shape;413;p50"/>
          <p:cNvPicPr preferRelativeResize="0"/>
          <p:nvPr/>
        </p:nvPicPr>
        <p:blipFill>
          <a:blip r:embed="rId3">
            <a:alphaModFix/>
          </a:blip>
          <a:stretch>
            <a:fillRect/>
          </a:stretch>
        </p:blipFill>
        <p:spPr>
          <a:xfrm>
            <a:off x="152400" y="729825"/>
            <a:ext cx="8839199" cy="1330125"/>
          </a:xfrm>
          <a:prstGeom prst="rect">
            <a:avLst/>
          </a:prstGeom>
          <a:noFill/>
          <a:ln>
            <a:noFill/>
          </a:ln>
        </p:spPr>
      </p:pic>
      <p:sp>
        <p:nvSpPr>
          <p:cNvPr id="414" name="Google Shape;414;p50"/>
          <p:cNvSpPr txBox="1"/>
          <p:nvPr>
            <p:ph type="title"/>
          </p:nvPr>
        </p:nvSpPr>
        <p:spPr>
          <a:xfrm>
            <a:off x="152400" y="119575"/>
            <a:ext cx="8520600" cy="707400"/>
          </a:xfrm>
          <a:prstGeom prst="rect">
            <a:avLst/>
          </a:prstGeom>
          <a:solidFill>
            <a:srgbClr val="F3F3F3"/>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       </a:t>
            </a:r>
            <a:r>
              <a:rPr b="0" i="1" lang="en"/>
              <a:t>SKA era PTA should witness lensing events ++</a:t>
            </a:r>
            <a:endParaRPr b="0" i="1"/>
          </a:p>
        </p:txBody>
      </p:sp>
      <p:pic>
        <p:nvPicPr>
          <p:cNvPr id="415" name="Google Shape;415;p50"/>
          <p:cNvPicPr preferRelativeResize="0"/>
          <p:nvPr/>
        </p:nvPicPr>
        <p:blipFill>
          <a:blip r:embed="rId4">
            <a:alphaModFix/>
          </a:blip>
          <a:stretch>
            <a:fillRect/>
          </a:stretch>
        </p:blipFill>
        <p:spPr>
          <a:xfrm>
            <a:off x="235650" y="2059948"/>
            <a:ext cx="5648449" cy="1757575"/>
          </a:xfrm>
          <a:prstGeom prst="rect">
            <a:avLst/>
          </a:prstGeom>
          <a:noFill/>
          <a:ln>
            <a:noFill/>
          </a:ln>
        </p:spPr>
      </p:pic>
      <p:sp>
        <p:nvSpPr>
          <p:cNvPr id="416" name="Google Shape;416;p50"/>
          <p:cNvSpPr txBox="1"/>
          <p:nvPr/>
        </p:nvSpPr>
        <p:spPr>
          <a:xfrm>
            <a:off x="633300" y="3923988"/>
            <a:ext cx="7558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222222"/>
                </a:solidFill>
                <a:latin typeface="Open Sans"/>
                <a:ea typeface="Open Sans"/>
                <a:cs typeface="Open Sans"/>
                <a:sym typeface="Open Sans"/>
              </a:rPr>
              <a:t>λ</a:t>
            </a:r>
            <a:r>
              <a:rPr baseline="-25000" lang="en" sz="1800">
                <a:solidFill>
                  <a:srgbClr val="222222"/>
                </a:solidFill>
                <a:latin typeface="Open Sans"/>
                <a:ea typeface="Open Sans"/>
                <a:cs typeface="Open Sans"/>
                <a:sym typeface="Open Sans"/>
              </a:rPr>
              <a:t>GW</a:t>
            </a:r>
            <a:r>
              <a:rPr baseline="30000" lang="en" sz="1800">
                <a:solidFill>
                  <a:srgbClr val="222222"/>
                </a:solidFill>
                <a:latin typeface="Open Sans"/>
                <a:ea typeface="Open Sans"/>
                <a:cs typeface="Open Sans"/>
                <a:sym typeface="Open Sans"/>
              </a:rPr>
              <a:t>   </a:t>
            </a:r>
            <a:r>
              <a:rPr lang="en" sz="1800">
                <a:solidFill>
                  <a:srgbClr val="222222"/>
                </a:solidFill>
                <a:latin typeface="Open Sans"/>
                <a:ea typeface="Open Sans"/>
                <a:cs typeface="Open Sans"/>
                <a:sym typeface="Open Sans"/>
              </a:rPr>
              <a:t>~ Sch Radius of lens galaxies ..No multiple events </a:t>
            </a:r>
            <a:endParaRPr sz="1800">
              <a:solidFill>
                <a:srgbClr val="222222"/>
              </a:solidFill>
              <a:latin typeface="Open Sans"/>
              <a:ea typeface="Open Sans"/>
              <a:cs typeface="Open Sans"/>
              <a:sym typeface="Open Sans"/>
            </a:endParaRPr>
          </a:p>
        </p:txBody>
      </p:sp>
      <p:sp>
        <p:nvSpPr>
          <p:cNvPr id="417" name="Google Shape;417;p50"/>
          <p:cNvSpPr txBox="1"/>
          <p:nvPr/>
        </p:nvSpPr>
        <p:spPr>
          <a:xfrm>
            <a:off x="687150" y="4492150"/>
            <a:ext cx="7558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222222"/>
                </a:solidFill>
                <a:latin typeface="Open Sans"/>
                <a:ea typeface="Open Sans"/>
                <a:cs typeface="Open Sans"/>
                <a:sym typeface="Open Sans"/>
              </a:rPr>
              <a:t>Different EM &amp; GW lensed events!!  [</a:t>
            </a:r>
            <a:r>
              <a:rPr lang="en" sz="1800">
                <a:solidFill>
                  <a:schemeClr val="dk2"/>
                </a:solidFill>
                <a:latin typeface="Open Sans"/>
                <a:ea typeface="Open Sans"/>
                <a:cs typeface="Open Sans"/>
                <a:sym typeface="Open Sans"/>
              </a:rPr>
              <a:t> </a:t>
            </a:r>
            <a:r>
              <a:rPr lang="en" sz="1800">
                <a:solidFill>
                  <a:srgbClr val="2458C6"/>
                </a:solidFill>
                <a:latin typeface="Open Sans"/>
                <a:ea typeface="Open Sans"/>
                <a:cs typeface="Open Sans"/>
                <a:sym typeface="Open Sans"/>
              </a:rPr>
              <a:t>Ma,Lu, Chen,Chen (2023)</a:t>
            </a:r>
            <a:r>
              <a:rPr lang="en" sz="1800">
                <a:solidFill>
                  <a:schemeClr val="dk2"/>
                </a:solidFill>
                <a:latin typeface="Open Sans"/>
                <a:ea typeface="Open Sans"/>
                <a:cs typeface="Open Sans"/>
                <a:sym typeface="Open Sans"/>
              </a:rPr>
              <a:t>]</a:t>
            </a:r>
            <a:endParaRPr sz="1800">
              <a:solidFill>
                <a:schemeClr val="dk2"/>
              </a:solidFill>
              <a:latin typeface="Open Sans"/>
              <a:ea typeface="Open Sans"/>
              <a:cs typeface="Open Sans"/>
              <a:sym typeface="Open Sans"/>
            </a:endParaRPr>
          </a:p>
        </p:txBody>
      </p:sp>
      <p:cxnSp>
        <p:nvCxnSpPr>
          <p:cNvPr id="418" name="Google Shape;418;p50"/>
          <p:cNvCxnSpPr/>
          <p:nvPr/>
        </p:nvCxnSpPr>
        <p:spPr>
          <a:xfrm>
            <a:off x="489500" y="2917725"/>
            <a:ext cx="1773300" cy="0"/>
          </a:xfrm>
          <a:prstGeom prst="straightConnector1">
            <a:avLst/>
          </a:prstGeom>
          <a:noFill/>
          <a:ln cap="flat" cmpd="sng" w="9525">
            <a:solidFill>
              <a:srgbClr val="0000FF"/>
            </a:solidFill>
            <a:prstDash val="solid"/>
            <a:round/>
            <a:headEnd len="med" w="med" type="none"/>
            <a:tailEnd len="med" w="med" type="none"/>
          </a:ln>
        </p:spPr>
      </p:cxnSp>
      <p:sp>
        <p:nvSpPr>
          <p:cNvPr id="419" name="Google Shape;419;p50"/>
          <p:cNvSpPr txBox="1"/>
          <p:nvPr/>
        </p:nvSpPr>
        <p:spPr>
          <a:xfrm>
            <a:off x="5884100" y="2524550"/>
            <a:ext cx="3197400" cy="115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0000FF"/>
                </a:solidFill>
                <a:latin typeface="Caveat"/>
                <a:ea typeface="Caveat"/>
                <a:cs typeface="Caveat"/>
                <a:sym typeface="Caveat"/>
              </a:rPr>
              <a:t>Imagine science benefits of observing persistent nHz GW </a:t>
            </a:r>
            <a:r>
              <a:rPr lang="en" sz="2100">
                <a:solidFill>
                  <a:srgbClr val="0000FF"/>
                </a:solidFill>
                <a:latin typeface="Caveat"/>
                <a:ea typeface="Caveat"/>
                <a:cs typeface="Caveat"/>
                <a:sym typeface="Caveat"/>
              </a:rPr>
              <a:t>sources</a:t>
            </a:r>
            <a:r>
              <a:rPr lang="en" sz="2100">
                <a:solidFill>
                  <a:srgbClr val="0000FF"/>
                </a:solidFill>
                <a:latin typeface="Caveat"/>
                <a:ea typeface="Caveat"/>
                <a:cs typeface="Caveat"/>
                <a:sym typeface="Caveat"/>
              </a:rPr>
              <a:t> in EM &amp; ν windows </a:t>
            </a:r>
            <a:endParaRPr sz="2100">
              <a:solidFill>
                <a:srgbClr val="0000FF"/>
              </a:solidFill>
              <a:latin typeface="Caveat"/>
              <a:ea typeface="Caveat"/>
              <a:cs typeface="Caveat"/>
              <a:sym typeface="Cave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51"/>
          <p:cNvSpPr txBox="1"/>
          <p:nvPr>
            <p:ph type="title"/>
          </p:nvPr>
        </p:nvSpPr>
        <p:spPr>
          <a:xfrm>
            <a:off x="238200" y="172075"/>
            <a:ext cx="8520600" cy="707400"/>
          </a:xfrm>
          <a:prstGeom prst="rect">
            <a:avLst/>
          </a:prstGeom>
          <a:solidFill>
            <a:srgbClr val="F3F3F3"/>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  </a:t>
            </a:r>
            <a:r>
              <a:rPr lang="en" sz="3822">
                <a:latin typeface="Caveat"/>
                <a:ea typeface="Caveat"/>
                <a:cs typeface="Caveat"/>
                <a:sym typeface="Caveat"/>
              </a:rPr>
              <a:t> </a:t>
            </a:r>
            <a:r>
              <a:rPr b="0" i="1" lang="en" sz="3822">
                <a:latin typeface="Caveat"/>
                <a:ea typeface="Caveat"/>
                <a:cs typeface="Caveat"/>
                <a:sym typeface="Caveat"/>
              </a:rPr>
              <a:t>Pulsar Timing  &amp; Neutrino Astronomy: (?)</a:t>
            </a:r>
            <a:endParaRPr b="0" i="1" sz="3822">
              <a:latin typeface="Caveat"/>
              <a:ea typeface="Caveat"/>
              <a:cs typeface="Caveat"/>
              <a:sym typeface="Caveat"/>
            </a:endParaRPr>
          </a:p>
        </p:txBody>
      </p:sp>
      <p:sp>
        <p:nvSpPr>
          <p:cNvPr id="425" name="Google Shape;425;p51"/>
          <p:cNvSpPr txBox="1"/>
          <p:nvPr/>
        </p:nvSpPr>
        <p:spPr>
          <a:xfrm>
            <a:off x="713850" y="1101425"/>
            <a:ext cx="75693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Open Sans"/>
                <a:ea typeface="Open Sans"/>
                <a:cs typeface="Open Sans"/>
                <a:sym typeface="Open Sans"/>
              </a:rPr>
              <a:t>Anisotropic neutrino emission from a core-collapse supernova should  cause a permanent change in the local space-time metric </a:t>
            </a:r>
            <a:br>
              <a:rPr lang="en" sz="1800">
                <a:solidFill>
                  <a:schemeClr val="dk2"/>
                </a:solidFill>
                <a:latin typeface="Open Sans"/>
                <a:ea typeface="Open Sans"/>
                <a:cs typeface="Open Sans"/>
                <a:sym typeface="Open Sans"/>
              </a:rPr>
            </a:br>
            <a:r>
              <a:rPr lang="en" sz="1800">
                <a:solidFill>
                  <a:schemeClr val="dk2"/>
                </a:solidFill>
                <a:latin typeface="Open Sans"/>
                <a:ea typeface="Open Sans"/>
                <a:cs typeface="Open Sans"/>
                <a:sym typeface="Open Sans"/>
              </a:rPr>
              <a:t> → a linear  gravitational wave (GW) memory event </a:t>
            </a:r>
            <a:br>
              <a:rPr lang="en" sz="1800">
                <a:solidFill>
                  <a:schemeClr val="dk2"/>
                </a:solidFill>
                <a:latin typeface="Open Sans"/>
                <a:ea typeface="Open Sans"/>
                <a:cs typeface="Open Sans"/>
                <a:sym typeface="Open Sans"/>
              </a:rPr>
            </a:br>
            <a:r>
              <a:rPr lang="en" sz="1800">
                <a:solidFill>
                  <a:schemeClr val="dk2"/>
                </a:solidFill>
                <a:latin typeface="Open Sans"/>
                <a:ea typeface="Open Sans"/>
                <a:cs typeface="Open Sans"/>
                <a:sym typeface="Open Sans"/>
              </a:rPr>
              <a:t>    (  </a:t>
            </a:r>
            <a:r>
              <a:rPr lang="en" sz="1800">
                <a:solidFill>
                  <a:srgbClr val="FF0000"/>
                </a:solidFill>
                <a:latin typeface="Caveat"/>
                <a:ea typeface="Caveat"/>
                <a:cs typeface="Caveat"/>
                <a:sym typeface="Caveat"/>
              </a:rPr>
              <a:t>Richardson + 22</a:t>
            </a:r>
            <a:r>
              <a:rPr lang="en" sz="1800">
                <a:solidFill>
                  <a:schemeClr val="dk2"/>
                </a:solidFill>
                <a:latin typeface="Open Sans"/>
                <a:ea typeface="Open Sans"/>
                <a:cs typeface="Open Sans"/>
                <a:sym typeface="Open Sans"/>
              </a:rPr>
              <a:t>)</a:t>
            </a:r>
            <a:endParaRPr sz="1800">
              <a:solidFill>
                <a:schemeClr val="dk2"/>
              </a:solidFill>
              <a:latin typeface="Open Sans"/>
              <a:ea typeface="Open Sans"/>
              <a:cs typeface="Open Sans"/>
              <a:sym typeface="Open Sans"/>
            </a:endParaRPr>
          </a:p>
        </p:txBody>
      </p:sp>
      <p:sp>
        <p:nvSpPr>
          <p:cNvPr id="426" name="Google Shape;426;p51"/>
          <p:cNvSpPr txBox="1"/>
          <p:nvPr/>
        </p:nvSpPr>
        <p:spPr>
          <a:xfrm>
            <a:off x="5266975" y="3561550"/>
            <a:ext cx="3643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0000FF"/>
                </a:solidFill>
                <a:latin typeface="Caveat"/>
                <a:ea typeface="Caveat"/>
                <a:cs typeface="Caveat"/>
                <a:sym typeface="Caveat"/>
              </a:rPr>
              <a:t> </a:t>
            </a:r>
            <a:r>
              <a:rPr lang="en" sz="2400">
                <a:solidFill>
                  <a:srgbClr val="0000FF"/>
                </a:solidFill>
                <a:latin typeface="Caveat"/>
                <a:ea typeface="Caveat"/>
                <a:cs typeface="Caveat"/>
                <a:sym typeface="Caveat"/>
              </a:rPr>
              <a:t>Critical</a:t>
            </a:r>
            <a:r>
              <a:rPr lang="en" sz="2400">
                <a:solidFill>
                  <a:srgbClr val="0000FF"/>
                </a:solidFill>
                <a:latin typeface="Caveat"/>
                <a:ea typeface="Caveat"/>
                <a:cs typeface="Caveat"/>
                <a:sym typeface="Caveat"/>
              </a:rPr>
              <a:t> GR inputs were derived  in collaboration with </a:t>
            </a:r>
            <a:r>
              <a:rPr lang="en" sz="2400">
                <a:solidFill>
                  <a:srgbClr val="FF0000"/>
                </a:solidFill>
                <a:latin typeface="Caveat"/>
                <a:ea typeface="Caveat"/>
                <a:cs typeface="Caveat"/>
                <a:sym typeface="Caveat"/>
              </a:rPr>
              <a:t>H M Lee &amp; Gihyuk Cho </a:t>
            </a:r>
            <a:endParaRPr sz="2400">
              <a:solidFill>
                <a:srgbClr val="FF0000"/>
              </a:solidFill>
              <a:latin typeface="Caveat"/>
              <a:ea typeface="Caveat"/>
              <a:cs typeface="Caveat"/>
              <a:sym typeface="Caveat"/>
            </a:endParaRPr>
          </a:p>
        </p:txBody>
      </p:sp>
      <p:pic>
        <p:nvPicPr>
          <p:cNvPr id="427" name="Google Shape;427;p51"/>
          <p:cNvPicPr preferRelativeResize="0"/>
          <p:nvPr/>
        </p:nvPicPr>
        <p:blipFill>
          <a:blip r:embed="rId3">
            <a:alphaModFix/>
          </a:blip>
          <a:stretch>
            <a:fillRect/>
          </a:stretch>
        </p:blipFill>
        <p:spPr>
          <a:xfrm>
            <a:off x="238200" y="3383550"/>
            <a:ext cx="5028776" cy="1101400"/>
          </a:xfrm>
          <a:prstGeom prst="rect">
            <a:avLst/>
          </a:prstGeom>
          <a:noFill/>
          <a:ln>
            <a:noFill/>
          </a:ln>
        </p:spPr>
      </p:pic>
      <p:pic>
        <p:nvPicPr>
          <p:cNvPr id="428" name="Google Shape;428;p51"/>
          <p:cNvPicPr preferRelativeResize="0"/>
          <p:nvPr/>
        </p:nvPicPr>
        <p:blipFill>
          <a:blip r:embed="rId4">
            <a:alphaModFix/>
          </a:blip>
          <a:stretch>
            <a:fillRect/>
          </a:stretch>
        </p:blipFill>
        <p:spPr>
          <a:xfrm>
            <a:off x="2370983" y="2093463"/>
            <a:ext cx="5526968" cy="11983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5" name="Shape 95"/>
        <p:cNvGrpSpPr/>
        <p:nvPr/>
      </p:nvGrpSpPr>
      <p:grpSpPr>
        <a:xfrm>
          <a:off x="0" y="0"/>
          <a:ext cx="0" cy="0"/>
          <a:chOff x="0" y="0"/>
          <a:chExt cx="0" cy="0"/>
        </a:xfrm>
      </p:grpSpPr>
      <p:pic>
        <p:nvPicPr>
          <p:cNvPr id="96" name="Google Shape;96;p16"/>
          <p:cNvPicPr preferRelativeResize="0"/>
          <p:nvPr/>
        </p:nvPicPr>
        <p:blipFill>
          <a:blip r:embed="rId3">
            <a:alphaModFix/>
          </a:blip>
          <a:stretch>
            <a:fillRect/>
          </a:stretch>
        </p:blipFill>
        <p:spPr>
          <a:xfrm>
            <a:off x="5071650" y="594348"/>
            <a:ext cx="3678900" cy="1765877"/>
          </a:xfrm>
          <a:prstGeom prst="rect">
            <a:avLst/>
          </a:prstGeom>
          <a:noFill/>
          <a:ln>
            <a:noFill/>
          </a:ln>
        </p:spPr>
      </p:pic>
      <p:pic>
        <p:nvPicPr>
          <p:cNvPr id="97" name="Google Shape;97;p16"/>
          <p:cNvPicPr preferRelativeResize="0"/>
          <p:nvPr/>
        </p:nvPicPr>
        <p:blipFill>
          <a:blip r:embed="rId4">
            <a:alphaModFix/>
          </a:blip>
          <a:stretch>
            <a:fillRect/>
          </a:stretch>
        </p:blipFill>
        <p:spPr>
          <a:xfrm>
            <a:off x="3760751" y="2360225"/>
            <a:ext cx="3349974" cy="2586200"/>
          </a:xfrm>
          <a:prstGeom prst="rect">
            <a:avLst/>
          </a:prstGeom>
          <a:noFill/>
          <a:ln>
            <a:noFill/>
          </a:ln>
        </p:spPr>
      </p:pic>
      <p:sp>
        <p:nvSpPr>
          <p:cNvPr id="98" name="Google Shape;98;p16"/>
          <p:cNvSpPr txBox="1"/>
          <p:nvPr/>
        </p:nvSpPr>
        <p:spPr>
          <a:xfrm>
            <a:off x="66300" y="123875"/>
            <a:ext cx="8809500" cy="646500"/>
          </a:xfrm>
          <a:prstGeom prst="rect">
            <a:avLst/>
          </a:prstGeom>
          <a:solidFill>
            <a:srgbClr val="EFEFE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      </a:t>
            </a:r>
            <a:r>
              <a:rPr i="1" lang="en" sz="3000">
                <a:solidFill>
                  <a:srgbClr val="0000FF"/>
                </a:solidFill>
                <a:latin typeface="Open Sans"/>
                <a:ea typeface="Open Sans"/>
                <a:cs typeface="Open Sans"/>
                <a:sym typeface="Open Sans"/>
              </a:rPr>
              <a:t>Gravitational Waves: </a:t>
            </a:r>
            <a:r>
              <a:rPr i="1" lang="en" sz="3000">
                <a:latin typeface="Open Sans"/>
                <a:ea typeface="Open Sans"/>
                <a:cs typeface="Open Sans"/>
                <a:sym typeface="Open Sans"/>
              </a:rPr>
              <a:t>Dark Messengers!</a:t>
            </a:r>
            <a:endParaRPr i="1" sz="3000">
              <a:latin typeface="Open Sans"/>
              <a:ea typeface="Open Sans"/>
              <a:cs typeface="Open Sans"/>
              <a:sym typeface="Open Sans"/>
            </a:endParaRPr>
          </a:p>
        </p:txBody>
      </p:sp>
      <p:sp>
        <p:nvSpPr>
          <p:cNvPr id="99" name="Google Shape;99;p16"/>
          <p:cNvSpPr txBox="1"/>
          <p:nvPr/>
        </p:nvSpPr>
        <p:spPr>
          <a:xfrm>
            <a:off x="445475" y="1051799"/>
            <a:ext cx="3932100" cy="1828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700"/>
              </a:spcBef>
              <a:spcAft>
                <a:spcPts val="0"/>
              </a:spcAft>
              <a:buNone/>
            </a:pPr>
            <a:r>
              <a:rPr lang="en" sz="2250">
                <a:solidFill>
                  <a:srgbClr val="A3C145"/>
                </a:solidFill>
              </a:rPr>
              <a:t>►</a:t>
            </a:r>
            <a:r>
              <a:rPr i="1" lang="en" sz="2400">
                <a:solidFill>
                  <a:srgbClr val="222222"/>
                </a:solidFill>
              </a:rPr>
              <a:t>GWs are tidal interactions that propagate with  the speed of light</a:t>
            </a:r>
            <a:endParaRPr i="1" sz="2400">
              <a:solidFill>
                <a:srgbClr val="222222"/>
              </a:solidFill>
            </a:endParaRPr>
          </a:p>
          <a:p>
            <a:pPr indent="0" lvl="0" marL="0" rtl="0" algn="l">
              <a:spcBef>
                <a:spcPts val="0"/>
              </a:spcBef>
              <a:spcAft>
                <a:spcPts val="0"/>
              </a:spcAft>
              <a:buNone/>
            </a:pPr>
            <a:r>
              <a:t/>
            </a:r>
            <a:endParaRPr i="1" sz="2400">
              <a:latin typeface="Open Sans"/>
              <a:ea typeface="Open Sans"/>
              <a:cs typeface="Open Sans"/>
              <a:sym typeface="Open Sans"/>
            </a:endParaRPr>
          </a:p>
        </p:txBody>
      </p:sp>
      <p:sp>
        <p:nvSpPr>
          <p:cNvPr id="100" name="Google Shape;100;p16"/>
          <p:cNvSpPr txBox="1"/>
          <p:nvPr/>
        </p:nvSpPr>
        <p:spPr>
          <a:xfrm>
            <a:off x="489550" y="3210313"/>
            <a:ext cx="3271200" cy="17361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800"/>
              </a:spcBef>
              <a:spcAft>
                <a:spcPts val="0"/>
              </a:spcAft>
              <a:buClr>
                <a:srgbClr val="222222"/>
              </a:buClr>
              <a:buSzPts val="1800"/>
              <a:buChar char="❖"/>
            </a:pPr>
            <a:r>
              <a:rPr i="1" lang="en" sz="1800">
                <a:solidFill>
                  <a:srgbClr val="222222"/>
                </a:solidFill>
              </a:rPr>
              <a:t>GWs cause changes in the travel time of light between two free particles</a:t>
            </a:r>
            <a:endParaRPr i="1" sz="1800">
              <a:solidFill>
                <a:srgbClr val="222222"/>
              </a:solidFill>
            </a:endParaRPr>
          </a:p>
          <a:p>
            <a:pPr indent="0" lvl="0" marL="457200" rtl="0" algn="l">
              <a:spcBef>
                <a:spcPts val="0"/>
              </a:spcBef>
              <a:spcAft>
                <a:spcPts val="0"/>
              </a:spcAft>
              <a:buNone/>
            </a:pPr>
            <a:r>
              <a:t/>
            </a:r>
            <a:endParaRPr sz="1800">
              <a:latin typeface="Open Sans"/>
              <a:ea typeface="Open Sans"/>
              <a:cs typeface="Open Sans"/>
              <a:sym typeface="Open Sans"/>
            </a:endParaRPr>
          </a:p>
        </p:txBody>
      </p:sp>
      <p:pic>
        <p:nvPicPr>
          <p:cNvPr id="101" name="Google Shape;101;p16"/>
          <p:cNvPicPr preferRelativeResize="0"/>
          <p:nvPr/>
        </p:nvPicPr>
        <p:blipFill>
          <a:blip r:embed="rId5">
            <a:alphaModFix/>
          </a:blip>
          <a:stretch>
            <a:fillRect/>
          </a:stretch>
        </p:blipFill>
        <p:spPr>
          <a:xfrm>
            <a:off x="3760758" y="2426325"/>
            <a:ext cx="3447067" cy="2586201"/>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52"/>
          <p:cNvSpPr txBox="1"/>
          <p:nvPr>
            <p:ph type="title"/>
          </p:nvPr>
        </p:nvSpPr>
        <p:spPr>
          <a:xfrm>
            <a:off x="83225" y="82975"/>
            <a:ext cx="8697300" cy="1072200"/>
          </a:xfrm>
          <a:prstGeom prst="rect">
            <a:avLst/>
          </a:prstGeom>
          <a:solidFill>
            <a:srgbClr val="FFFFFF"/>
          </a:solidFill>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240">
                <a:latin typeface="Caveat"/>
                <a:ea typeface="Caveat"/>
                <a:cs typeface="Caveat"/>
                <a:sym typeface="Caveat"/>
              </a:rPr>
              <a:t>Close Asian Collaborations will be critical to GW astronomy </a:t>
            </a:r>
            <a:endParaRPr sz="3240">
              <a:latin typeface="Caveat"/>
              <a:ea typeface="Caveat"/>
              <a:cs typeface="Caveat"/>
              <a:sym typeface="Caveat"/>
            </a:endParaRPr>
          </a:p>
        </p:txBody>
      </p:sp>
      <p:pic>
        <p:nvPicPr>
          <p:cNvPr id="434" name="Google Shape;434;p52"/>
          <p:cNvPicPr preferRelativeResize="0"/>
          <p:nvPr/>
        </p:nvPicPr>
        <p:blipFill>
          <a:blip r:embed="rId3">
            <a:alphaModFix/>
          </a:blip>
          <a:stretch>
            <a:fillRect/>
          </a:stretch>
        </p:blipFill>
        <p:spPr>
          <a:xfrm>
            <a:off x="245825" y="1988525"/>
            <a:ext cx="5485491" cy="3578426"/>
          </a:xfrm>
          <a:prstGeom prst="rect">
            <a:avLst/>
          </a:prstGeom>
          <a:noFill/>
          <a:ln>
            <a:noFill/>
          </a:ln>
        </p:spPr>
      </p:pic>
      <p:sp>
        <p:nvSpPr>
          <p:cNvPr id="435" name="Google Shape;435;p52"/>
          <p:cNvSpPr txBox="1"/>
          <p:nvPr/>
        </p:nvSpPr>
        <p:spPr>
          <a:xfrm>
            <a:off x="122675" y="887850"/>
            <a:ext cx="81981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Open Sans"/>
                <a:ea typeface="Open Sans"/>
                <a:cs typeface="Open Sans"/>
                <a:sym typeface="Open Sans"/>
              </a:rPr>
              <a:t> </a:t>
            </a:r>
            <a:r>
              <a:rPr i="1" lang="en" sz="2100">
                <a:solidFill>
                  <a:srgbClr val="0000FF"/>
                </a:solidFill>
                <a:latin typeface="Open Sans"/>
                <a:ea typeface="Open Sans"/>
                <a:cs typeface="Open Sans"/>
                <a:sym typeface="Open Sans"/>
              </a:rPr>
              <a:t>Asia is hosting Ground, Space &amp; Galaxy based GW observatories </a:t>
            </a:r>
            <a:endParaRPr i="1" sz="2100">
              <a:solidFill>
                <a:srgbClr val="0000FF"/>
              </a:solidFill>
              <a:latin typeface="Open Sans"/>
              <a:ea typeface="Open Sans"/>
              <a:cs typeface="Open Sans"/>
              <a:sym typeface="Open Sans"/>
            </a:endParaRPr>
          </a:p>
        </p:txBody>
      </p:sp>
      <p:sp>
        <p:nvSpPr>
          <p:cNvPr id="436" name="Google Shape;436;p52"/>
          <p:cNvSpPr txBox="1"/>
          <p:nvPr/>
        </p:nvSpPr>
        <p:spPr>
          <a:xfrm>
            <a:off x="332225" y="1468138"/>
            <a:ext cx="67266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chemeClr val="dk2"/>
                </a:solidFill>
                <a:latin typeface="Caveat"/>
                <a:ea typeface="Caveat"/>
                <a:cs typeface="Caveat"/>
                <a:sym typeface="Caveat"/>
              </a:rPr>
              <a:t>uGMRT, FAST, TNRT, QTT, FAST Core Array ++++</a:t>
            </a:r>
            <a:endParaRPr sz="2500">
              <a:solidFill>
                <a:schemeClr val="dk2"/>
              </a:solidFill>
              <a:latin typeface="Caveat"/>
              <a:ea typeface="Caveat"/>
              <a:cs typeface="Caveat"/>
              <a:sym typeface="Caveat"/>
            </a:endParaRPr>
          </a:p>
        </p:txBody>
      </p:sp>
      <p:sp>
        <p:nvSpPr>
          <p:cNvPr id="437" name="Google Shape;437;p52"/>
          <p:cNvSpPr txBox="1"/>
          <p:nvPr/>
        </p:nvSpPr>
        <p:spPr>
          <a:xfrm>
            <a:off x="6305675" y="3834625"/>
            <a:ext cx="2015100" cy="115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Open Sans"/>
                <a:ea typeface="Open Sans"/>
                <a:cs typeface="Open Sans"/>
                <a:sym typeface="Open Sans"/>
              </a:rPr>
              <a:t> </a:t>
            </a:r>
            <a:r>
              <a:rPr i="1" lang="en" sz="2100">
                <a:solidFill>
                  <a:srgbClr val="FF0000"/>
                </a:solidFill>
                <a:latin typeface="Open Sans"/>
                <a:ea typeface="Open Sans"/>
                <a:cs typeface="Open Sans"/>
                <a:sym typeface="Open Sans"/>
              </a:rPr>
              <a:t>We hope to host many such meetings </a:t>
            </a:r>
            <a:endParaRPr i="1" sz="2100">
              <a:solidFill>
                <a:srgbClr val="FF0000"/>
              </a:solidFill>
              <a:latin typeface="Open Sans"/>
              <a:ea typeface="Open Sans"/>
              <a:cs typeface="Open Sans"/>
              <a:sym typeface="Open Sans"/>
            </a:endParaRPr>
          </a:p>
        </p:txBody>
      </p:sp>
      <p:sp>
        <p:nvSpPr>
          <p:cNvPr id="438" name="Google Shape;438;p52"/>
          <p:cNvSpPr txBox="1"/>
          <p:nvPr/>
        </p:nvSpPr>
        <p:spPr>
          <a:xfrm>
            <a:off x="5949425" y="2439750"/>
            <a:ext cx="27276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Open Sans"/>
                <a:ea typeface="Open Sans"/>
                <a:cs typeface="Open Sans"/>
                <a:sym typeface="Open Sans"/>
              </a:rPr>
              <a:t> </a:t>
            </a:r>
            <a:r>
              <a:rPr lang="en" sz="2400">
                <a:solidFill>
                  <a:srgbClr val="0000FF"/>
                </a:solidFill>
                <a:latin typeface="Caveat"/>
                <a:ea typeface="Caveat"/>
                <a:cs typeface="Caveat"/>
                <a:sym typeface="Caveat"/>
              </a:rPr>
              <a:t>Thanks to</a:t>
            </a:r>
            <a:r>
              <a:rPr lang="en" sz="1800">
                <a:solidFill>
                  <a:schemeClr val="dk2"/>
                </a:solidFill>
                <a:latin typeface="Open Sans"/>
                <a:ea typeface="Open Sans"/>
                <a:cs typeface="Open Sans"/>
                <a:sym typeface="Open Sans"/>
              </a:rPr>
              <a:t> </a:t>
            </a:r>
            <a:r>
              <a:rPr i="1" lang="en" sz="2000">
                <a:solidFill>
                  <a:srgbClr val="FF0000"/>
                </a:solidFill>
                <a:latin typeface="Open Sans"/>
                <a:ea typeface="Open Sans"/>
                <a:cs typeface="Open Sans"/>
                <a:sym typeface="Open Sans"/>
              </a:rPr>
              <a:t>APCTP &amp;  Academia Sinica</a:t>
            </a:r>
            <a:r>
              <a:rPr lang="en" sz="1800">
                <a:solidFill>
                  <a:schemeClr val="dk2"/>
                </a:solidFill>
                <a:latin typeface="Open Sans"/>
                <a:ea typeface="Open Sans"/>
                <a:cs typeface="Open Sans"/>
                <a:sym typeface="Open Sans"/>
              </a:rPr>
              <a:t>  </a:t>
            </a:r>
            <a:endParaRPr sz="1800">
              <a:solidFill>
                <a:schemeClr val="dk2"/>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53"/>
          <p:cNvSpPr txBox="1"/>
          <p:nvPr>
            <p:ph type="title"/>
          </p:nvPr>
        </p:nvSpPr>
        <p:spPr>
          <a:xfrm>
            <a:off x="311700" y="1304850"/>
            <a:ext cx="8520600" cy="1538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700">
                <a:solidFill>
                  <a:srgbClr val="0000FF"/>
                </a:solidFill>
                <a:latin typeface="Caveat"/>
                <a:ea typeface="Caveat"/>
                <a:cs typeface="Caveat"/>
                <a:sym typeface="Caveat"/>
              </a:rPr>
              <a:t>I am grateful to </a:t>
            </a:r>
            <a:r>
              <a:rPr lang="en" sz="3700" u="sng">
                <a:solidFill>
                  <a:srgbClr val="FF0000"/>
                </a:solidFill>
                <a:latin typeface="Caveat"/>
                <a:ea typeface="Caveat"/>
                <a:cs typeface="Caveat"/>
                <a:sym typeface="Caveat"/>
              </a:rPr>
              <a:t>Prof. Hyung Mok Lee &amp; his colleagues </a:t>
            </a:r>
            <a:r>
              <a:rPr lang="en" sz="3700">
                <a:solidFill>
                  <a:srgbClr val="0000FF"/>
                </a:solidFill>
                <a:latin typeface="Caveat"/>
                <a:ea typeface="Caveat"/>
                <a:cs typeface="Caveat"/>
                <a:sym typeface="Caveat"/>
              </a:rPr>
              <a:t>who introduced me to GW related efforts in South East Asia </a:t>
            </a:r>
            <a:endParaRPr sz="3700">
              <a:solidFill>
                <a:srgbClr val="0000FF"/>
              </a:solidFill>
              <a:latin typeface="Caveat"/>
              <a:ea typeface="Caveat"/>
              <a:cs typeface="Caveat"/>
              <a:sym typeface="Caveat"/>
            </a:endParaRPr>
          </a:p>
        </p:txBody>
      </p:sp>
      <p:sp>
        <p:nvSpPr>
          <p:cNvPr id="444" name="Google Shape;444;p53"/>
          <p:cNvSpPr txBox="1"/>
          <p:nvPr>
            <p:ph idx="1" type="body"/>
          </p:nvPr>
        </p:nvSpPr>
        <p:spPr>
          <a:xfrm>
            <a:off x="311700" y="2995650"/>
            <a:ext cx="8520600" cy="1071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a:t>  </a:t>
            </a:r>
            <a:r>
              <a:rPr i="1" lang="en" sz="2100">
                <a:solidFill>
                  <a:srgbClr val="FF0000"/>
                </a:solidFill>
                <a:latin typeface="Arial"/>
                <a:ea typeface="Arial"/>
                <a:cs typeface="Arial"/>
                <a:sym typeface="Arial"/>
              </a:rPr>
              <a:t>Looking forward to </a:t>
            </a:r>
            <a:r>
              <a:rPr i="1" lang="en" sz="2100" u="sng">
                <a:solidFill>
                  <a:srgbClr val="FF0000"/>
                </a:solidFill>
                <a:latin typeface="Arial"/>
                <a:ea typeface="Arial"/>
                <a:cs typeface="Arial"/>
                <a:sym typeface="Arial"/>
              </a:rPr>
              <a:t>deepening Asian collaborations </a:t>
            </a:r>
            <a:br>
              <a:rPr i="1" lang="en" sz="2100">
                <a:solidFill>
                  <a:srgbClr val="FF0000"/>
                </a:solidFill>
                <a:latin typeface="Arial"/>
                <a:ea typeface="Arial"/>
                <a:cs typeface="Arial"/>
                <a:sym typeface="Arial"/>
              </a:rPr>
            </a:br>
            <a:r>
              <a:rPr i="1" lang="en" sz="2100">
                <a:solidFill>
                  <a:srgbClr val="FF0000"/>
                </a:solidFill>
                <a:latin typeface="Arial"/>
                <a:ea typeface="Arial"/>
                <a:cs typeface="Arial"/>
                <a:sym typeface="Arial"/>
              </a:rPr>
              <a:t>on all facets of GW astronomy      </a:t>
            </a:r>
            <a:endParaRPr i="1" sz="2100">
              <a:solidFill>
                <a:srgbClr val="FF0000"/>
              </a:solidFill>
              <a:latin typeface="Arial"/>
              <a:ea typeface="Arial"/>
              <a:cs typeface="Arial"/>
              <a:sym typeface="Arial"/>
            </a:endParaRPr>
          </a:p>
        </p:txBody>
      </p:sp>
      <p:sp>
        <p:nvSpPr>
          <p:cNvPr id="445" name="Google Shape;445;p53"/>
          <p:cNvSpPr txBox="1"/>
          <p:nvPr/>
        </p:nvSpPr>
        <p:spPr>
          <a:xfrm>
            <a:off x="3727950" y="4279050"/>
            <a:ext cx="51975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Open Sans"/>
                <a:ea typeface="Open Sans"/>
                <a:cs typeface="Open Sans"/>
                <a:sym typeface="Open Sans"/>
              </a:rPr>
              <a:t>      </a:t>
            </a:r>
            <a:r>
              <a:rPr lang="en" sz="3300">
                <a:solidFill>
                  <a:srgbClr val="980000"/>
                </a:solidFill>
                <a:latin typeface="Caveat"/>
                <a:ea typeface="Caveat"/>
                <a:cs typeface="Caveat"/>
                <a:sym typeface="Caveat"/>
              </a:rPr>
              <a:t>     Thank you very much </a:t>
            </a:r>
            <a:endParaRPr sz="3300">
              <a:solidFill>
                <a:srgbClr val="980000"/>
              </a:solidFill>
              <a:latin typeface="Caveat"/>
              <a:ea typeface="Caveat"/>
              <a:cs typeface="Caveat"/>
              <a:sym typeface="Cave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54"/>
          <p:cNvSpPr txBox="1"/>
          <p:nvPr>
            <p:ph type="title"/>
          </p:nvPr>
        </p:nvSpPr>
        <p:spPr>
          <a:xfrm>
            <a:off x="311700" y="78650"/>
            <a:ext cx="8520600" cy="962100"/>
          </a:xfrm>
          <a:prstGeom prst="rect">
            <a:avLst/>
          </a:prstGeom>
          <a:solidFill>
            <a:srgbClr val="EFEFEF"/>
          </a:solidFill>
        </p:spPr>
        <p:txBody>
          <a:bodyPr anchorCtr="0" anchor="t" bIns="91425" lIns="91425" spcFirstLastPara="1" rIns="91425" wrap="square" tIns="91425">
            <a:normAutofit fontScale="90000"/>
          </a:bodyPr>
          <a:lstStyle/>
          <a:p>
            <a:pPr indent="0" lvl="0" marL="0" rtl="0" algn="l">
              <a:spcBef>
                <a:spcPts val="0"/>
              </a:spcBef>
              <a:spcAft>
                <a:spcPts val="0"/>
              </a:spcAft>
              <a:buSzPct val="33673"/>
              <a:buNone/>
            </a:pPr>
            <a:r>
              <a:rPr b="0" i="1" lang="en" sz="2940">
                <a:solidFill>
                  <a:srgbClr val="0000FF"/>
                </a:solidFill>
              </a:rPr>
              <a:t>Indian Pulsar Timing Array (InPTA) for nHz GW Astronomy</a:t>
            </a:r>
            <a:br>
              <a:rPr b="0" i="1" lang="en" sz="2940">
                <a:solidFill>
                  <a:srgbClr val="0000FF"/>
                </a:solidFill>
              </a:rPr>
            </a:br>
            <a:r>
              <a:rPr b="0" i="1" lang="en" sz="2940">
                <a:solidFill>
                  <a:srgbClr val="0000FF"/>
                </a:solidFill>
              </a:rPr>
              <a:t>                         ( </a:t>
            </a:r>
            <a:r>
              <a:rPr b="0" i="1" lang="en" sz="2940" u="sng">
                <a:solidFill>
                  <a:schemeClr val="hlink"/>
                </a:solidFill>
                <a:hlinkClick r:id="rId3"/>
              </a:rPr>
              <a:t>https://inpta.iitr.ac.in/</a:t>
            </a:r>
            <a:r>
              <a:rPr b="0" i="1" lang="en" sz="2940">
                <a:solidFill>
                  <a:srgbClr val="0000FF"/>
                </a:solidFill>
              </a:rPr>
              <a:t> ) </a:t>
            </a:r>
            <a:endParaRPr b="0" i="1" sz="2940">
              <a:solidFill>
                <a:srgbClr val="0000FF"/>
              </a:solidFill>
            </a:endParaRPr>
          </a:p>
        </p:txBody>
      </p:sp>
      <p:sp>
        <p:nvSpPr>
          <p:cNvPr id="451" name="Google Shape;451;p54"/>
          <p:cNvSpPr txBox="1"/>
          <p:nvPr>
            <p:ph idx="1" type="body"/>
          </p:nvPr>
        </p:nvSpPr>
        <p:spPr>
          <a:xfrm>
            <a:off x="198950" y="1040875"/>
            <a:ext cx="8520600" cy="2622000"/>
          </a:xfrm>
          <a:prstGeom prst="rect">
            <a:avLst/>
          </a:prstGeom>
        </p:spPr>
        <p:txBody>
          <a:bodyPr anchorCtr="0" anchor="t" bIns="91425" lIns="91425" spcFirstLastPara="1" rIns="91425" wrap="square" tIns="91425">
            <a:normAutofit lnSpcReduction="10000"/>
          </a:bodyPr>
          <a:lstStyle/>
          <a:p>
            <a:pPr indent="-323335" lvl="0" marL="457200" rtl="0" algn="l">
              <a:spcBef>
                <a:spcPts val="0"/>
              </a:spcBef>
              <a:spcAft>
                <a:spcPts val="0"/>
              </a:spcAft>
              <a:buSzPts val="1492"/>
              <a:buChar char="❖"/>
            </a:pPr>
            <a:r>
              <a:rPr b="1" lang="en" sz="1491">
                <a:solidFill>
                  <a:srgbClr val="0000FF"/>
                </a:solidFill>
              </a:rPr>
              <a:t>InPTA</a:t>
            </a:r>
            <a:r>
              <a:rPr lang="en" sz="1491">
                <a:solidFill>
                  <a:srgbClr val="0000FF"/>
                </a:solidFill>
              </a:rPr>
              <a:t> i</a:t>
            </a:r>
            <a:r>
              <a:rPr lang="en" sz="1491"/>
              <a:t>s a  </a:t>
            </a:r>
            <a:r>
              <a:rPr i="1" lang="en" sz="1491">
                <a:solidFill>
                  <a:srgbClr val="0000FF"/>
                </a:solidFill>
              </a:rPr>
              <a:t>frugal (&amp; indigenous) consortium </a:t>
            </a:r>
            <a:r>
              <a:rPr lang="en" sz="1491"/>
              <a:t>that employs niche abilities of  </a:t>
            </a:r>
            <a:r>
              <a:rPr i="1" lang="en" sz="1491">
                <a:solidFill>
                  <a:srgbClr val="FF0000"/>
                </a:solidFill>
              </a:rPr>
              <a:t>TIFR’s  upgraded GMRT </a:t>
            </a:r>
            <a:r>
              <a:rPr lang="en" sz="1491"/>
              <a:t> to inaugurate  the era nano-hertz Gravitational Wave Astronomy in the very near future </a:t>
            </a:r>
            <a:br>
              <a:rPr lang="en" sz="1491"/>
            </a:br>
            <a:endParaRPr sz="1491"/>
          </a:p>
          <a:p>
            <a:pPr indent="-323335" lvl="0" marL="457200" rtl="0" algn="l">
              <a:spcBef>
                <a:spcPts val="0"/>
              </a:spcBef>
              <a:spcAft>
                <a:spcPts val="0"/>
              </a:spcAft>
              <a:buSzPts val="1492"/>
              <a:buChar char="❖"/>
            </a:pPr>
            <a:r>
              <a:rPr b="1" lang="en" sz="1491">
                <a:solidFill>
                  <a:srgbClr val="0000FF"/>
                </a:solidFill>
              </a:rPr>
              <a:t>InPTA </a:t>
            </a:r>
            <a:r>
              <a:rPr lang="en" sz="1491"/>
              <a:t>is contributing the world-wide effort to </a:t>
            </a:r>
            <a:r>
              <a:rPr i="1" lang="en" sz="1491">
                <a:solidFill>
                  <a:srgbClr val="0000FF"/>
                </a:solidFill>
              </a:rPr>
              <a:t>detect and characterise a diffuse GW background </a:t>
            </a:r>
            <a:r>
              <a:rPr lang="en" sz="1491"/>
              <a:t>due to merging  Super Massive Black Hobe binaries with the help of </a:t>
            </a:r>
            <a:r>
              <a:rPr i="1" lang="en" sz="1491">
                <a:solidFill>
                  <a:srgbClr val="FF0000"/>
                </a:solidFill>
              </a:rPr>
              <a:t>indigenous data, analysis algorithms &amp; theoretical constructs</a:t>
            </a:r>
            <a:br>
              <a:rPr i="1" lang="en" sz="1491">
                <a:solidFill>
                  <a:srgbClr val="FF0000"/>
                </a:solidFill>
              </a:rPr>
            </a:br>
            <a:endParaRPr i="1" sz="1491">
              <a:solidFill>
                <a:srgbClr val="FF0000"/>
              </a:solidFill>
            </a:endParaRPr>
          </a:p>
          <a:p>
            <a:pPr indent="0" lvl="0" marL="0" rtl="0" algn="l">
              <a:spcBef>
                <a:spcPts val="1200"/>
              </a:spcBef>
              <a:spcAft>
                <a:spcPts val="1200"/>
              </a:spcAft>
              <a:buNone/>
            </a:pPr>
            <a:r>
              <a:t/>
            </a:r>
            <a:endParaRPr>
              <a:solidFill>
                <a:srgbClr val="FF0000"/>
              </a:solidFill>
            </a:endParaRPr>
          </a:p>
        </p:txBody>
      </p:sp>
      <p:sp>
        <p:nvSpPr>
          <p:cNvPr id="452" name="Google Shape;452;p54"/>
          <p:cNvSpPr txBox="1"/>
          <p:nvPr/>
        </p:nvSpPr>
        <p:spPr>
          <a:xfrm>
            <a:off x="253200" y="2875625"/>
            <a:ext cx="8633100" cy="1987800"/>
          </a:xfrm>
          <a:prstGeom prst="rect">
            <a:avLst/>
          </a:prstGeom>
          <a:noFill/>
          <a:ln>
            <a:noFill/>
          </a:ln>
        </p:spPr>
        <p:txBody>
          <a:bodyPr anchorCtr="0" anchor="t" bIns="91425" lIns="91425" spcFirstLastPara="1" rIns="91425" wrap="square" tIns="91425">
            <a:spAutoFit/>
          </a:bodyPr>
          <a:lstStyle/>
          <a:p>
            <a:pPr indent="-400050" lvl="0" marL="457200" rtl="0" algn="l">
              <a:lnSpc>
                <a:spcPct val="115000"/>
              </a:lnSpc>
              <a:spcBef>
                <a:spcPts val="0"/>
              </a:spcBef>
              <a:spcAft>
                <a:spcPts val="0"/>
              </a:spcAft>
              <a:buClr>
                <a:schemeClr val="dk2"/>
              </a:buClr>
              <a:buSzPts val="2700"/>
              <a:buFont typeface="Caveat"/>
              <a:buChar char="❖"/>
            </a:pPr>
            <a:r>
              <a:rPr lang="en" sz="2700">
                <a:solidFill>
                  <a:schemeClr val="dk2"/>
                </a:solidFill>
                <a:latin typeface="Caveat"/>
                <a:ea typeface="Caveat"/>
                <a:cs typeface="Caveat"/>
                <a:sym typeface="Caveat"/>
              </a:rPr>
              <a:t>We aim  to pursue </a:t>
            </a:r>
            <a:r>
              <a:rPr lang="en" sz="2700">
                <a:solidFill>
                  <a:srgbClr val="0000FF"/>
                </a:solidFill>
                <a:latin typeface="Caveat"/>
                <a:ea typeface="Caveat"/>
                <a:cs typeface="Caveat"/>
                <a:sym typeface="Caveat"/>
              </a:rPr>
              <a:t>persistent multi-messenger nHz GW astronomy</a:t>
            </a:r>
            <a:r>
              <a:rPr lang="en" sz="2700">
                <a:solidFill>
                  <a:schemeClr val="dk2"/>
                </a:solidFill>
                <a:latin typeface="Caveat"/>
                <a:ea typeface="Caveat"/>
                <a:cs typeface="Caveat"/>
                <a:sym typeface="Caveat"/>
              </a:rPr>
              <a:t> in the era of  </a:t>
            </a:r>
            <a:r>
              <a:rPr lang="en" sz="2700">
                <a:solidFill>
                  <a:srgbClr val="FF0000"/>
                </a:solidFill>
                <a:latin typeface="Caveat"/>
                <a:ea typeface="Caveat"/>
                <a:cs typeface="Caveat"/>
                <a:sym typeface="Caveat"/>
              </a:rPr>
              <a:t>Square Kilometre Array/DSA200 IPTA </a:t>
            </a:r>
            <a:r>
              <a:rPr lang="en" sz="2700">
                <a:solidFill>
                  <a:schemeClr val="dk2"/>
                </a:solidFill>
                <a:latin typeface="Caveat"/>
                <a:ea typeface="Caveat"/>
                <a:cs typeface="Caveat"/>
                <a:sym typeface="Caveat"/>
              </a:rPr>
              <a:t>, </a:t>
            </a:r>
            <a:r>
              <a:rPr lang="en" sz="2700">
                <a:solidFill>
                  <a:srgbClr val="741B47"/>
                </a:solidFill>
                <a:latin typeface="Caveat"/>
                <a:ea typeface="Caveat"/>
                <a:cs typeface="Caveat"/>
                <a:sym typeface="Caveat"/>
              </a:rPr>
              <a:t>IceCube-Gen2, KM3NeT</a:t>
            </a:r>
            <a:r>
              <a:rPr lang="en" sz="2700">
                <a:solidFill>
                  <a:srgbClr val="FF0000"/>
                </a:solidFill>
                <a:latin typeface="Caveat"/>
                <a:ea typeface="Caveat"/>
                <a:cs typeface="Caveat"/>
                <a:sym typeface="Caveat"/>
              </a:rPr>
              <a:t>, </a:t>
            </a:r>
            <a:r>
              <a:rPr lang="en" sz="2700">
                <a:solidFill>
                  <a:srgbClr val="741B47"/>
                </a:solidFill>
                <a:latin typeface="Caveat"/>
                <a:ea typeface="Caveat"/>
                <a:cs typeface="Caveat"/>
                <a:sym typeface="Caveat"/>
              </a:rPr>
              <a:t>ngEHT,</a:t>
            </a:r>
            <a:r>
              <a:rPr lang="en" sz="2700">
                <a:solidFill>
                  <a:srgbClr val="FF0000"/>
                </a:solidFill>
                <a:latin typeface="Caveat"/>
                <a:ea typeface="Caveat"/>
                <a:cs typeface="Caveat"/>
                <a:sym typeface="Caveat"/>
              </a:rPr>
              <a:t> Great Observatories ++</a:t>
            </a:r>
            <a:endParaRPr sz="2700">
              <a:solidFill>
                <a:srgbClr val="FF0000"/>
              </a:solidFill>
              <a:latin typeface="Caveat"/>
              <a:ea typeface="Caveat"/>
              <a:cs typeface="Caveat"/>
              <a:sym typeface="Caveat"/>
            </a:endParaRPr>
          </a:p>
          <a:p>
            <a:pPr indent="0" lvl="0" marL="0" rtl="0" algn="l">
              <a:spcBef>
                <a:spcPts val="1200"/>
              </a:spcBef>
              <a:spcAft>
                <a:spcPts val="0"/>
              </a:spcAft>
              <a:buNone/>
            </a:pPr>
            <a:r>
              <a:t/>
            </a:r>
            <a:endParaRPr>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pic>
        <p:nvPicPr>
          <p:cNvPr id="457" name="Google Shape;457;p55"/>
          <p:cNvPicPr preferRelativeResize="0"/>
          <p:nvPr/>
        </p:nvPicPr>
        <p:blipFill>
          <a:blip r:embed="rId3">
            <a:alphaModFix/>
          </a:blip>
          <a:stretch>
            <a:fillRect/>
          </a:stretch>
        </p:blipFill>
        <p:spPr>
          <a:xfrm>
            <a:off x="587234" y="461600"/>
            <a:ext cx="3206990" cy="1844825"/>
          </a:xfrm>
          <a:prstGeom prst="rect">
            <a:avLst/>
          </a:prstGeom>
          <a:noFill/>
          <a:ln>
            <a:noFill/>
          </a:ln>
        </p:spPr>
      </p:pic>
      <p:sp>
        <p:nvSpPr>
          <p:cNvPr id="458" name="Google Shape;458;p55"/>
          <p:cNvSpPr txBox="1"/>
          <p:nvPr/>
        </p:nvSpPr>
        <p:spPr>
          <a:xfrm>
            <a:off x="337475" y="2446050"/>
            <a:ext cx="39084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D1C1D"/>
                </a:solidFill>
                <a:latin typeface="Roboto"/>
                <a:ea typeface="Roboto"/>
                <a:cs typeface="Roboto"/>
                <a:sym typeface="Roboto"/>
              </a:rPr>
              <a:t>G. Swarup et al. 1991, Current Science, Vol. 60,  pp. 95-105</a:t>
            </a:r>
            <a:endParaRPr sz="1200">
              <a:solidFill>
                <a:srgbClr val="1D1C1D"/>
              </a:solidFill>
              <a:latin typeface="Roboto"/>
              <a:ea typeface="Roboto"/>
              <a:cs typeface="Roboto"/>
              <a:sym typeface="Roboto"/>
            </a:endParaRPr>
          </a:p>
        </p:txBody>
      </p:sp>
      <p:pic>
        <p:nvPicPr>
          <p:cNvPr id="459" name="Google Shape;459;p55"/>
          <p:cNvPicPr preferRelativeResize="0"/>
          <p:nvPr/>
        </p:nvPicPr>
        <p:blipFill>
          <a:blip r:embed="rId4">
            <a:alphaModFix/>
          </a:blip>
          <a:stretch>
            <a:fillRect/>
          </a:stretch>
        </p:blipFill>
        <p:spPr>
          <a:xfrm>
            <a:off x="5183625" y="280300"/>
            <a:ext cx="2780700" cy="3230644"/>
          </a:xfrm>
          <a:prstGeom prst="rect">
            <a:avLst/>
          </a:prstGeom>
          <a:noFill/>
          <a:ln>
            <a:noFill/>
          </a:ln>
        </p:spPr>
      </p:pic>
      <p:sp>
        <p:nvSpPr>
          <p:cNvPr id="460" name="Google Shape;460;p55"/>
          <p:cNvSpPr txBox="1"/>
          <p:nvPr/>
        </p:nvSpPr>
        <p:spPr>
          <a:xfrm>
            <a:off x="591775" y="5014750"/>
            <a:ext cx="278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Credit: Prerna Rana</a:t>
            </a:r>
            <a:endParaRPr>
              <a:latin typeface="Open Sans"/>
              <a:ea typeface="Open Sans"/>
              <a:cs typeface="Open Sans"/>
              <a:sym typeface="Open Sans"/>
            </a:endParaRPr>
          </a:p>
        </p:txBody>
      </p:sp>
      <p:sp>
        <p:nvSpPr>
          <p:cNvPr id="461" name="Google Shape;461;p55"/>
          <p:cNvSpPr txBox="1"/>
          <p:nvPr/>
        </p:nvSpPr>
        <p:spPr>
          <a:xfrm>
            <a:off x="3814925" y="196650"/>
            <a:ext cx="534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  </a:t>
            </a:r>
            <a:endParaRPr>
              <a:latin typeface="Open Sans"/>
              <a:ea typeface="Open Sans"/>
              <a:cs typeface="Open Sans"/>
              <a:sym typeface="Open Sans"/>
            </a:endParaRPr>
          </a:p>
        </p:txBody>
      </p:sp>
      <p:sp>
        <p:nvSpPr>
          <p:cNvPr id="462" name="Google Shape;462;p55"/>
          <p:cNvSpPr txBox="1"/>
          <p:nvPr/>
        </p:nvSpPr>
        <p:spPr>
          <a:xfrm>
            <a:off x="141175" y="3893975"/>
            <a:ext cx="8860500" cy="112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 </a:t>
            </a:r>
            <a:r>
              <a:rPr i="1" lang="en" sz="2000">
                <a:solidFill>
                  <a:srgbClr val="0000FF"/>
                </a:solidFill>
                <a:latin typeface="Bree Serif"/>
                <a:ea typeface="Bree Serif"/>
                <a:cs typeface="Bree Serif"/>
                <a:sym typeface="Bree Serif"/>
              </a:rPr>
              <a:t>InPTA efforts, </a:t>
            </a:r>
            <a:r>
              <a:rPr i="1" lang="en" sz="2200">
                <a:solidFill>
                  <a:srgbClr val="0000FF"/>
                </a:solidFill>
                <a:latin typeface="Caveat"/>
                <a:ea typeface="Caveat"/>
                <a:cs typeface="Caveat"/>
                <a:sym typeface="Caveat"/>
              </a:rPr>
              <a:t>conceptualised by</a:t>
            </a:r>
            <a:r>
              <a:rPr i="1" lang="en" sz="2200">
                <a:solidFill>
                  <a:srgbClr val="0000FF"/>
                </a:solidFill>
                <a:latin typeface="Bree Serif"/>
                <a:ea typeface="Bree Serif"/>
                <a:cs typeface="Bree Serif"/>
                <a:sym typeface="Bree Serif"/>
              </a:rPr>
              <a:t> </a:t>
            </a:r>
            <a:r>
              <a:rPr i="1" lang="en" sz="2500">
                <a:solidFill>
                  <a:srgbClr val="990000"/>
                </a:solidFill>
                <a:latin typeface="Caveat"/>
                <a:ea typeface="Caveat"/>
                <a:cs typeface="Caveat"/>
                <a:sym typeface="Caveat"/>
              </a:rPr>
              <a:t>Bhal Chandra Joshi </a:t>
            </a:r>
            <a:r>
              <a:rPr i="1" lang="en" sz="2000">
                <a:solidFill>
                  <a:srgbClr val="0000FF"/>
                </a:solidFill>
                <a:latin typeface="Bree Serif"/>
                <a:ea typeface="Bree Serif"/>
                <a:cs typeface="Bree Serif"/>
                <a:sym typeface="Bree Serif"/>
              </a:rPr>
              <a:t>, are constantly inspired by  </a:t>
            </a:r>
            <a:r>
              <a:rPr i="1" lang="en" sz="3600">
                <a:solidFill>
                  <a:srgbClr val="FF0000"/>
                </a:solidFill>
                <a:latin typeface="Caveat"/>
                <a:ea typeface="Caveat"/>
                <a:cs typeface="Caveat"/>
                <a:sym typeface="Caveat"/>
              </a:rPr>
              <a:t>Prof. Swarup:</a:t>
            </a:r>
            <a:r>
              <a:rPr i="1" lang="en" sz="2800">
                <a:solidFill>
                  <a:srgbClr val="FF0000"/>
                </a:solidFill>
                <a:latin typeface="Caveat"/>
                <a:ea typeface="Caveat"/>
                <a:cs typeface="Caveat"/>
                <a:sym typeface="Caveat"/>
              </a:rPr>
              <a:t> </a:t>
            </a:r>
            <a:r>
              <a:rPr i="1" lang="en" sz="2500">
                <a:solidFill>
                  <a:srgbClr val="0000FF"/>
                </a:solidFill>
                <a:latin typeface="Caveat"/>
                <a:ea typeface="Caveat"/>
                <a:cs typeface="Caveat"/>
                <a:sym typeface="Caveat"/>
              </a:rPr>
              <a:t> Our  </a:t>
            </a:r>
            <a:r>
              <a:rPr i="1" lang="en" sz="2900" u="sng">
                <a:solidFill>
                  <a:srgbClr val="0000FF"/>
                </a:solidFill>
                <a:latin typeface="Caveat"/>
                <a:ea typeface="Caveat"/>
                <a:cs typeface="Caveat"/>
                <a:sym typeface="Caveat"/>
              </a:rPr>
              <a:t>Supreme Visionary Without Parallel</a:t>
            </a:r>
            <a:endParaRPr i="1" sz="1600" u="sng">
              <a:solidFill>
                <a:srgbClr val="0000FF"/>
              </a:solidFill>
              <a:latin typeface="Caveat"/>
              <a:ea typeface="Caveat"/>
              <a:cs typeface="Caveat"/>
              <a:sym typeface="Cave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56"/>
          <p:cNvSpPr txBox="1"/>
          <p:nvPr>
            <p:ph type="title"/>
          </p:nvPr>
        </p:nvSpPr>
        <p:spPr>
          <a:xfrm>
            <a:off x="152400" y="123775"/>
            <a:ext cx="8991600" cy="707400"/>
          </a:xfrm>
          <a:prstGeom prst="rect">
            <a:avLst/>
          </a:prstGeom>
          <a:solidFill>
            <a:srgbClr val="CFE2F3"/>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 </a:t>
            </a:r>
            <a:r>
              <a:rPr lang="en">
                <a:latin typeface="Caveat"/>
                <a:ea typeface="Caveat"/>
                <a:cs typeface="Caveat"/>
                <a:sym typeface="Caveat"/>
              </a:rPr>
              <a:t>We have some interest in pure inspiral events like GW170817</a:t>
            </a:r>
            <a:endParaRPr>
              <a:latin typeface="Caveat"/>
              <a:ea typeface="Caveat"/>
              <a:cs typeface="Caveat"/>
              <a:sym typeface="Caveat"/>
            </a:endParaRPr>
          </a:p>
        </p:txBody>
      </p:sp>
      <p:pic>
        <p:nvPicPr>
          <p:cNvPr id="468" name="Google Shape;468;p56"/>
          <p:cNvPicPr preferRelativeResize="0"/>
          <p:nvPr/>
        </p:nvPicPr>
        <p:blipFill>
          <a:blip r:embed="rId3">
            <a:alphaModFix/>
          </a:blip>
          <a:stretch>
            <a:fillRect/>
          </a:stretch>
        </p:blipFill>
        <p:spPr>
          <a:xfrm>
            <a:off x="152400" y="1063900"/>
            <a:ext cx="4293021" cy="3927199"/>
          </a:xfrm>
          <a:prstGeom prst="rect">
            <a:avLst/>
          </a:prstGeom>
          <a:noFill/>
          <a:ln>
            <a:noFill/>
          </a:ln>
        </p:spPr>
      </p:pic>
      <p:pic>
        <p:nvPicPr>
          <p:cNvPr id="469" name="Google Shape;469;p56"/>
          <p:cNvPicPr preferRelativeResize="0"/>
          <p:nvPr/>
        </p:nvPicPr>
        <p:blipFill>
          <a:blip r:embed="rId4">
            <a:alphaModFix/>
          </a:blip>
          <a:stretch>
            <a:fillRect/>
          </a:stretch>
        </p:blipFill>
        <p:spPr>
          <a:xfrm>
            <a:off x="4597821" y="1063900"/>
            <a:ext cx="4393780" cy="3901939"/>
          </a:xfrm>
          <a:prstGeom prst="rect">
            <a:avLst/>
          </a:prstGeom>
          <a:noFill/>
          <a:ln>
            <a:noFill/>
          </a:ln>
        </p:spPr>
      </p:pic>
      <p:sp>
        <p:nvSpPr>
          <p:cNvPr id="470" name="Google Shape;470;p56"/>
          <p:cNvSpPr txBox="1"/>
          <p:nvPr/>
        </p:nvSpPr>
        <p:spPr>
          <a:xfrm>
            <a:off x="2047325" y="1926475"/>
            <a:ext cx="60756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0000FF"/>
                </a:solidFill>
                <a:latin typeface="Caveat"/>
                <a:ea typeface="Caveat"/>
                <a:cs typeface="Caveat"/>
                <a:sym typeface="Caveat"/>
              </a:rPr>
              <a:t>P. Hemantakumar+  24</a:t>
            </a:r>
            <a:endParaRPr sz="2200">
              <a:solidFill>
                <a:srgbClr val="0000FF"/>
              </a:solidFill>
              <a:latin typeface="Caveat"/>
              <a:ea typeface="Caveat"/>
              <a:cs typeface="Caveat"/>
              <a:sym typeface="Cave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57"/>
          <p:cNvSpPr txBox="1"/>
          <p:nvPr/>
        </p:nvSpPr>
        <p:spPr>
          <a:xfrm>
            <a:off x="267150" y="1584350"/>
            <a:ext cx="60471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2500">
                <a:solidFill>
                  <a:srgbClr val="0000FF"/>
                </a:solidFill>
                <a:latin typeface="Bree Serif"/>
                <a:ea typeface="Bree Serif"/>
                <a:cs typeface="Bree Serif"/>
                <a:sym typeface="Bree Serif"/>
              </a:rPr>
              <a:t>  </a:t>
            </a:r>
            <a:r>
              <a:rPr i="1" lang="en" sz="2800">
                <a:solidFill>
                  <a:srgbClr val="0000FF"/>
                </a:solidFill>
                <a:latin typeface="Caveat"/>
                <a:ea typeface="Caveat"/>
                <a:cs typeface="Caveat"/>
                <a:sym typeface="Caveat"/>
              </a:rPr>
              <a:t>This amazing adventure is driven by</a:t>
            </a:r>
            <a:br>
              <a:rPr i="1" lang="en" sz="2800">
                <a:solidFill>
                  <a:srgbClr val="0000FF"/>
                </a:solidFill>
                <a:latin typeface="Caveat"/>
                <a:ea typeface="Caveat"/>
                <a:cs typeface="Caveat"/>
                <a:sym typeface="Caveat"/>
              </a:rPr>
            </a:br>
            <a:r>
              <a:rPr i="1" lang="en" sz="2800">
                <a:solidFill>
                  <a:srgbClr val="0000FF"/>
                </a:solidFill>
                <a:latin typeface="Caveat"/>
                <a:ea typeface="Caveat"/>
                <a:cs typeface="Caveat"/>
                <a:sym typeface="Caveat"/>
              </a:rPr>
              <a:t>   Youngsters </a:t>
            </a:r>
            <a:endParaRPr i="1" sz="2800">
              <a:solidFill>
                <a:srgbClr val="0000FF"/>
              </a:solidFill>
              <a:latin typeface="Caveat"/>
              <a:ea typeface="Caveat"/>
              <a:cs typeface="Caveat"/>
              <a:sym typeface="Caveat"/>
            </a:endParaRPr>
          </a:p>
        </p:txBody>
      </p:sp>
      <p:sp>
        <p:nvSpPr>
          <p:cNvPr id="476" name="Google Shape;476;p57"/>
          <p:cNvSpPr txBox="1"/>
          <p:nvPr/>
        </p:nvSpPr>
        <p:spPr>
          <a:xfrm>
            <a:off x="744850" y="3150450"/>
            <a:ext cx="74013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4000">
                <a:solidFill>
                  <a:srgbClr val="FF0000"/>
                </a:solidFill>
                <a:latin typeface="Caveat"/>
                <a:ea typeface="Caveat"/>
                <a:cs typeface="Caveat"/>
                <a:sym typeface="Caveat"/>
              </a:rPr>
              <a:t> </a:t>
            </a:r>
            <a:r>
              <a:rPr i="1" lang="en" sz="4200">
                <a:solidFill>
                  <a:srgbClr val="FF0000"/>
                </a:solidFill>
                <a:latin typeface="Caveat"/>
                <a:ea typeface="Caveat"/>
                <a:cs typeface="Caveat"/>
                <a:sym typeface="Caveat"/>
              </a:rPr>
              <a:t>Th</a:t>
            </a:r>
            <a:r>
              <a:rPr i="1" lang="en" sz="4200">
                <a:solidFill>
                  <a:srgbClr val="FF0000"/>
                </a:solidFill>
                <a:latin typeface="Caveat"/>
                <a:ea typeface="Caveat"/>
                <a:cs typeface="Caveat"/>
                <a:sym typeface="Caveat"/>
              </a:rPr>
              <a:t>ank you for the privilege of your time </a:t>
            </a:r>
            <a:endParaRPr i="1" sz="4200">
              <a:solidFill>
                <a:srgbClr val="FF0000"/>
              </a:solidFill>
              <a:latin typeface="Caveat"/>
              <a:ea typeface="Caveat"/>
              <a:cs typeface="Caveat"/>
              <a:sym typeface="Caveat"/>
            </a:endParaRPr>
          </a:p>
        </p:txBody>
      </p:sp>
      <p:pic>
        <p:nvPicPr>
          <p:cNvPr id="477" name="Google Shape;477;p57"/>
          <p:cNvPicPr preferRelativeResize="0"/>
          <p:nvPr/>
        </p:nvPicPr>
        <p:blipFill>
          <a:blip r:embed="rId3">
            <a:alphaModFix/>
          </a:blip>
          <a:stretch>
            <a:fillRect/>
          </a:stretch>
        </p:blipFill>
        <p:spPr>
          <a:xfrm>
            <a:off x="5847125" y="377050"/>
            <a:ext cx="2733225" cy="2157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pic>
        <p:nvPicPr>
          <p:cNvPr id="486" name="Google Shape;486;p59"/>
          <p:cNvPicPr preferRelativeResize="0"/>
          <p:nvPr/>
        </p:nvPicPr>
        <p:blipFill rotWithShape="1">
          <a:blip r:embed="rId3">
            <a:alphaModFix/>
          </a:blip>
          <a:srcRect b="0" l="0" r="0" t="8071"/>
          <a:stretch/>
        </p:blipFill>
        <p:spPr>
          <a:xfrm>
            <a:off x="217125" y="887550"/>
            <a:ext cx="4532324" cy="3321725"/>
          </a:xfrm>
          <a:prstGeom prst="rect">
            <a:avLst/>
          </a:prstGeom>
          <a:noFill/>
          <a:ln>
            <a:noFill/>
          </a:ln>
          <a:effectLst>
            <a:outerShdw blurRad="357188" rotWithShape="0" algn="bl" dir="5400000" dist="19050">
              <a:srgbClr val="000000">
                <a:alpha val="50000"/>
              </a:srgbClr>
            </a:outerShdw>
          </a:effectLst>
        </p:spPr>
      </p:pic>
      <p:sp>
        <p:nvSpPr>
          <p:cNvPr id="487" name="Google Shape;487;p59"/>
          <p:cNvSpPr txBox="1"/>
          <p:nvPr/>
        </p:nvSpPr>
        <p:spPr>
          <a:xfrm>
            <a:off x="172675" y="4272250"/>
            <a:ext cx="7884300" cy="780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i="1" lang="en" sz="1800">
                <a:solidFill>
                  <a:srgbClr val="C00000"/>
                </a:solidFill>
              </a:rPr>
              <a:t>3 flares within 7 years; a unique prediction due to the general relativistic precession!!</a:t>
            </a:r>
            <a:endParaRPr i="1" sz="1800">
              <a:solidFill>
                <a:srgbClr val="C00000"/>
              </a:solidFill>
            </a:endParaRPr>
          </a:p>
        </p:txBody>
      </p:sp>
      <p:sp>
        <p:nvSpPr>
          <p:cNvPr id="488" name="Google Shape;488;p59"/>
          <p:cNvSpPr txBox="1"/>
          <p:nvPr/>
        </p:nvSpPr>
        <p:spPr>
          <a:xfrm>
            <a:off x="4762200" y="1167425"/>
            <a:ext cx="4068600" cy="113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500">
                <a:solidFill>
                  <a:srgbClr val="0000FF"/>
                </a:solidFill>
              </a:rPr>
              <a:t>The predicted July 2022 impact flare could NOT be monitored due to OJ 287’s solar elongation!!</a:t>
            </a:r>
            <a:endParaRPr i="1" sz="1500">
              <a:solidFill>
                <a:srgbClr val="0000FF"/>
              </a:solidFill>
            </a:endParaRPr>
          </a:p>
          <a:p>
            <a:pPr indent="0" lvl="0" marL="0" rtl="0" algn="l">
              <a:spcBef>
                <a:spcPts val="0"/>
              </a:spcBef>
              <a:spcAft>
                <a:spcPts val="0"/>
              </a:spcAft>
              <a:buNone/>
            </a:pPr>
            <a:r>
              <a:rPr i="1" lang="en" sz="1500">
                <a:solidFill>
                  <a:srgbClr val="0000FF"/>
                </a:solidFill>
              </a:rPr>
              <a:t>   </a:t>
            </a:r>
            <a:r>
              <a:rPr i="1" lang="en" sz="1700">
                <a:solidFill>
                  <a:srgbClr val="FF0000"/>
                </a:solidFill>
              </a:rPr>
              <a:t>  </a:t>
            </a:r>
            <a:r>
              <a:rPr lang="en" sz="1700" u="sng">
                <a:solidFill>
                  <a:schemeClr val="accent5"/>
                </a:solidFill>
                <a:hlinkClick r:id="rId4">
                  <a:extLst>
                    <a:ext uri="{A12FA001-AC4F-418D-AE19-62706E023703}">
                      <ahyp:hlinkClr val="tx"/>
                    </a:ext>
                  </a:extLst>
                </a:hlinkClick>
              </a:rPr>
              <a:t>arXiv:2308.03017</a:t>
            </a:r>
            <a:endParaRPr i="1" sz="1500">
              <a:solidFill>
                <a:srgbClr val="0000FF"/>
              </a:solidFill>
            </a:endParaRPr>
          </a:p>
        </p:txBody>
      </p:sp>
      <p:pic>
        <p:nvPicPr>
          <p:cNvPr id="489" name="Google Shape;489;p59"/>
          <p:cNvPicPr preferRelativeResize="0"/>
          <p:nvPr/>
        </p:nvPicPr>
        <p:blipFill>
          <a:blip r:embed="rId5">
            <a:alphaModFix/>
          </a:blip>
          <a:stretch>
            <a:fillRect/>
          </a:stretch>
        </p:blipFill>
        <p:spPr>
          <a:xfrm>
            <a:off x="4820850" y="2571750"/>
            <a:ext cx="4094099" cy="1232028"/>
          </a:xfrm>
          <a:prstGeom prst="rect">
            <a:avLst/>
          </a:prstGeom>
          <a:noFill/>
          <a:ln>
            <a:noFill/>
          </a:ln>
        </p:spPr>
      </p:pic>
      <p:sp>
        <p:nvSpPr>
          <p:cNvPr id="490" name="Google Shape;490;p59"/>
          <p:cNvSpPr txBox="1"/>
          <p:nvPr/>
        </p:nvSpPr>
        <p:spPr>
          <a:xfrm>
            <a:off x="4826100" y="3724675"/>
            <a:ext cx="40836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Open Sans"/>
                <a:ea typeface="Open Sans"/>
                <a:cs typeface="Open Sans"/>
                <a:sym typeface="Open Sans"/>
              </a:rPr>
              <a:t> </a:t>
            </a:r>
            <a:r>
              <a:rPr lang="en" sz="2000">
                <a:solidFill>
                  <a:srgbClr val="0000FF"/>
                </a:solidFill>
                <a:latin typeface="Caveat"/>
                <a:ea typeface="Caveat"/>
                <a:cs typeface="Caveat"/>
                <a:sym typeface="Caveat"/>
              </a:rPr>
              <a:t>Did we see superposition of primary &amp; secondary jets during late 2020?</a:t>
            </a:r>
            <a:endParaRPr sz="2000">
              <a:solidFill>
                <a:srgbClr val="0000FF"/>
              </a:solidFill>
              <a:latin typeface="Caveat"/>
              <a:ea typeface="Caveat"/>
              <a:cs typeface="Caveat"/>
              <a:sym typeface="Caveat"/>
            </a:endParaRPr>
          </a:p>
        </p:txBody>
      </p:sp>
      <p:sp>
        <p:nvSpPr>
          <p:cNvPr id="491" name="Google Shape;491;p59"/>
          <p:cNvSpPr txBox="1"/>
          <p:nvPr/>
        </p:nvSpPr>
        <p:spPr>
          <a:xfrm>
            <a:off x="732500" y="265450"/>
            <a:ext cx="8411400" cy="523200"/>
          </a:xfrm>
          <a:prstGeom prst="rect">
            <a:avLst/>
          </a:prstGeom>
          <a:solidFill>
            <a:srgbClr val="F3F3F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Caveat"/>
                <a:ea typeface="Caveat"/>
                <a:cs typeface="Caveat"/>
                <a:sym typeface="Caveat"/>
              </a:rPr>
              <a:t>  </a:t>
            </a:r>
            <a:r>
              <a:rPr lang="en" sz="1900">
                <a:solidFill>
                  <a:schemeClr val="dk2"/>
                </a:solidFill>
                <a:latin typeface="Caveat"/>
                <a:ea typeface="Caveat"/>
                <a:cs typeface="Caveat"/>
                <a:sym typeface="Caveat"/>
              </a:rPr>
              <a:t> </a:t>
            </a:r>
            <a:r>
              <a:rPr lang="en" sz="2200">
                <a:solidFill>
                  <a:srgbClr val="FF0000"/>
                </a:solidFill>
                <a:latin typeface="Caveat"/>
                <a:ea typeface="Caveat"/>
                <a:cs typeface="Caveat"/>
                <a:sym typeface="Caveat"/>
              </a:rPr>
              <a:t>Probing the SMBH binary scenario with a plethora of observations!! </a:t>
            </a:r>
            <a:endParaRPr sz="2200">
              <a:solidFill>
                <a:srgbClr val="FF0000"/>
              </a:solidFill>
              <a:latin typeface="Caveat"/>
              <a:ea typeface="Caveat"/>
              <a:cs typeface="Caveat"/>
              <a:sym typeface="Cave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60"/>
          <p:cNvSpPr txBox="1"/>
          <p:nvPr>
            <p:ph type="title"/>
          </p:nvPr>
        </p:nvSpPr>
        <p:spPr>
          <a:xfrm>
            <a:off x="0" y="0"/>
            <a:ext cx="9144000" cy="524700"/>
          </a:xfrm>
          <a:prstGeom prst="rect">
            <a:avLst/>
          </a:prstGeom>
          <a:solidFill>
            <a:srgbClr val="EFEFEF"/>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0B5394"/>
                </a:solidFill>
              </a:rPr>
              <a:t>                          </a:t>
            </a:r>
            <a:r>
              <a:rPr b="0" i="1" lang="en" sz="3822">
                <a:solidFill>
                  <a:srgbClr val="0B5394"/>
                </a:solidFill>
              </a:rPr>
              <a:t> </a:t>
            </a:r>
            <a:r>
              <a:rPr b="0" i="1" lang="en" sz="3822">
                <a:solidFill>
                  <a:srgbClr val="FF0000"/>
                </a:solidFill>
              </a:rPr>
              <a:t>Why Stochastic GWB ?</a:t>
            </a:r>
            <a:endParaRPr b="0" i="1" sz="3822">
              <a:solidFill>
                <a:srgbClr val="FF0000"/>
              </a:solidFill>
            </a:endParaRPr>
          </a:p>
        </p:txBody>
      </p:sp>
      <p:sp>
        <p:nvSpPr>
          <p:cNvPr id="497" name="Google Shape;497;p60"/>
          <p:cNvSpPr txBox="1"/>
          <p:nvPr>
            <p:ph idx="1" type="body"/>
          </p:nvPr>
        </p:nvSpPr>
        <p:spPr>
          <a:xfrm>
            <a:off x="0" y="524700"/>
            <a:ext cx="9144000" cy="4589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a:solidFill>
                  <a:schemeClr val="dk2"/>
                </a:solidFill>
              </a:rPr>
              <a:t>Galaxy mergers can lead to merger of their constituent SMBHs.</a:t>
            </a:r>
            <a:endParaRPr>
              <a:solidFill>
                <a:schemeClr val="dk2"/>
              </a:solidFill>
            </a:endParaRPr>
          </a:p>
          <a:p>
            <a:pPr indent="-342900" lvl="0" marL="457200" rtl="0" algn="l">
              <a:spcBef>
                <a:spcPts val="0"/>
              </a:spcBef>
              <a:spcAft>
                <a:spcPts val="0"/>
              </a:spcAft>
              <a:buClr>
                <a:schemeClr val="dk2"/>
              </a:buClr>
              <a:buSzPts val="1800"/>
              <a:buChar char="●"/>
            </a:pPr>
            <a:r>
              <a:rPr lang="en">
                <a:solidFill>
                  <a:schemeClr val="dk2"/>
                </a:solidFill>
              </a:rPr>
              <a:t>Rough estimate for  the number of binary BHs (ΔN) in a frequency interval </a:t>
            </a:r>
            <a:br>
              <a:rPr lang="en">
                <a:solidFill>
                  <a:schemeClr val="dk2"/>
                </a:solidFill>
              </a:rPr>
            </a:br>
            <a:r>
              <a:rPr lang="en">
                <a:solidFill>
                  <a:schemeClr val="dk2"/>
                </a:solidFill>
              </a:rPr>
              <a:t> Δ</a:t>
            </a:r>
            <a:r>
              <a:rPr lang="en">
                <a:solidFill>
                  <a:srgbClr val="6AA84F"/>
                </a:solidFill>
                <a:latin typeface="Arial"/>
                <a:ea typeface="Arial"/>
                <a:cs typeface="Arial"/>
                <a:sym typeface="Arial"/>
              </a:rPr>
              <a:t> </a:t>
            </a:r>
            <a:r>
              <a:rPr lang="en">
                <a:solidFill>
                  <a:schemeClr val="accent1"/>
                </a:solidFill>
              </a:rPr>
              <a:t>𝑓 =1/T</a:t>
            </a:r>
            <a:r>
              <a:rPr baseline="-25000" lang="en">
                <a:solidFill>
                  <a:schemeClr val="accent1"/>
                </a:solidFill>
              </a:rPr>
              <a:t>obs   </a:t>
            </a:r>
            <a:r>
              <a:rPr lang="en">
                <a:solidFill>
                  <a:schemeClr val="accent1"/>
                </a:solidFill>
              </a:rPr>
              <a:t>                                                           such that                                                               .</a:t>
            </a:r>
            <a:endParaRPr>
              <a:solidFill>
                <a:schemeClr val="accent1"/>
              </a:solidFill>
            </a:endParaRPr>
          </a:p>
          <a:p>
            <a:pPr indent="0" lvl="0" marL="457200" rtl="0" algn="l">
              <a:spcBef>
                <a:spcPts val="1200"/>
              </a:spcBef>
              <a:spcAft>
                <a:spcPts val="0"/>
              </a:spcAft>
              <a:buNone/>
            </a:pPr>
            <a:r>
              <a:t/>
            </a:r>
            <a:endParaRPr>
              <a:solidFill>
                <a:schemeClr val="accent1"/>
              </a:solidFill>
            </a:endParaRPr>
          </a:p>
          <a:p>
            <a:pPr indent="0" lvl="0" marL="457200" rtl="0" algn="l">
              <a:spcBef>
                <a:spcPts val="1200"/>
              </a:spcBef>
              <a:spcAft>
                <a:spcPts val="0"/>
              </a:spcAft>
              <a:buNone/>
            </a:pPr>
            <a:r>
              <a:t/>
            </a:r>
            <a:endParaRPr>
              <a:solidFill>
                <a:schemeClr val="accent1"/>
              </a:solidFill>
            </a:endParaRPr>
          </a:p>
          <a:p>
            <a:pPr indent="0" lvl="0" marL="457200" rtl="0" algn="l">
              <a:spcBef>
                <a:spcPts val="1200"/>
              </a:spcBef>
              <a:spcAft>
                <a:spcPts val="0"/>
              </a:spcAft>
              <a:buNone/>
            </a:pPr>
            <a:r>
              <a:t/>
            </a:r>
            <a:endParaRPr>
              <a:solidFill>
                <a:schemeClr val="accent1"/>
              </a:solidFill>
            </a:endParaRPr>
          </a:p>
          <a:p>
            <a:pPr indent="0" lvl="0" marL="457200" rtl="0" algn="l">
              <a:spcBef>
                <a:spcPts val="1200"/>
              </a:spcBef>
              <a:spcAft>
                <a:spcPts val="0"/>
              </a:spcAft>
              <a:buNone/>
            </a:pPr>
            <a:r>
              <a:t/>
            </a:r>
            <a:endParaRPr>
              <a:solidFill>
                <a:schemeClr val="accent1"/>
              </a:solidFill>
            </a:endParaRPr>
          </a:p>
          <a:p>
            <a:pPr indent="-342900" lvl="0" marL="457200" rtl="0" algn="l">
              <a:spcBef>
                <a:spcPts val="1200"/>
              </a:spcBef>
              <a:spcAft>
                <a:spcPts val="0"/>
              </a:spcAft>
              <a:buClr>
                <a:schemeClr val="accent1"/>
              </a:buClr>
              <a:buSzPts val="1800"/>
              <a:buChar char="●"/>
            </a:pPr>
            <a:r>
              <a:rPr lang="en">
                <a:solidFill>
                  <a:schemeClr val="accent1"/>
                </a:solidFill>
              </a:rPr>
              <a:t>This is clearly &gt;&gt;1,                                                                                           </a:t>
            </a:r>
            <a:endParaRPr>
              <a:solidFill>
                <a:schemeClr val="accent1"/>
              </a:solidFill>
            </a:endParaRPr>
          </a:p>
        </p:txBody>
      </p:sp>
      <p:pic>
        <p:nvPicPr>
          <p:cNvPr id="498" name="Google Shape;498;p60"/>
          <p:cNvPicPr preferRelativeResize="0"/>
          <p:nvPr/>
        </p:nvPicPr>
        <p:blipFill>
          <a:blip r:embed="rId3">
            <a:alphaModFix/>
          </a:blip>
          <a:stretch>
            <a:fillRect/>
          </a:stretch>
        </p:blipFill>
        <p:spPr>
          <a:xfrm>
            <a:off x="950750" y="1666199"/>
            <a:ext cx="7242500" cy="1566800"/>
          </a:xfrm>
          <a:prstGeom prst="rect">
            <a:avLst/>
          </a:prstGeom>
          <a:noFill/>
          <a:ln>
            <a:noFill/>
          </a:ln>
        </p:spPr>
      </p:pic>
      <p:pic>
        <p:nvPicPr>
          <p:cNvPr id="499" name="Google Shape;499;p60"/>
          <p:cNvPicPr preferRelativeResize="0"/>
          <p:nvPr/>
        </p:nvPicPr>
        <p:blipFill>
          <a:blip r:embed="rId4">
            <a:alphaModFix/>
          </a:blip>
          <a:stretch>
            <a:fillRect/>
          </a:stretch>
        </p:blipFill>
        <p:spPr>
          <a:xfrm>
            <a:off x="470997" y="4168500"/>
            <a:ext cx="3817500" cy="886075"/>
          </a:xfrm>
          <a:prstGeom prst="rect">
            <a:avLst/>
          </a:prstGeom>
          <a:noFill/>
          <a:ln>
            <a:noFill/>
          </a:ln>
        </p:spPr>
      </p:pic>
      <p:sp>
        <p:nvSpPr>
          <p:cNvPr id="500" name="Google Shape;500;p60"/>
          <p:cNvSpPr txBox="1"/>
          <p:nvPr/>
        </p:nvSpPr>
        <p:spPr>
          <a:xfrm>
            <a:off x="4867325" y="4374500"/>
            <a:ext cx="2669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ource Sans Pro"/>
                <a:ea typeface="Source Sans Pro"/>
                <a:cs typeface="Source Sans Pro"/>
                <a:sym typeface="Source Sans Pro"/>
              </a:rPr>
              <a:t>; 𝛼=-⅔ for MBH binaries in circular inspiral.</a:t>
            </a:r>
            <a:endParaRPr>
              <a:latin typeface="Source Sans Pro"/>
              <a:ea typeface="Source Sans Pro"/>
              <a:cs typeface="Source Sans Pro"/>
              <a:sym typeface="Source Sans Pro"/>
            </a:endParaRPr>
          </a:p>
        </p:txBody>
      </p:sp>
      <p:pic>
        <p:nvPicPr>
          <p:cNvPr id="501" name="Google Shape;501;p60" title="[51,51,51,&quot;https://www.codecogs.com/eqnedit.php?latex=%5CDelta%20N%3D%5Cleft(%20%20%5Cfrac%7BdN%7D%7Bdf%7D%5Cright)%20%5CDelta%20f%3D%5Cfrac%7BdN%7D%7Bdt%7D%20%5Cleft(%5Cfrac%7Bdf%7D%7Bdt%7D%5Cright)%5E%7B-1%7D%20%5C%20%20%5CDelta%20f#0&quot;]"/>
          <p:cNvPicPr preferRelativeResize="0"/>
          <p:nvPr/>
        </p:nvPicPr>
        <p:blipFill>
          <a:blip r:embed="rId5">
            <a:alphaModFix/>
          </a:blip>
          <a:stretch>
            <a:fillRect/>
          </a:stretch>
        </p:blipFill>
        <p:spPr>
          <a:xfrm>
            <a:off x="2263125" y="1232288"/>
            <a:ext cx="2604198" cy="417050"/>
          </a:xfrm>
          <a:prstGeom prst="rect">
            <a:avLst/>
          </a:prstGeom>
          <a:noFill/>
          <a:ln>
            <a:noFill/>
          </a:ln>
        </p:spPr>
      </p:pic>
      <p:sp>
        <p:nvSpPr>
          <p:cNvPr id="502" name="Google Shape;502;p6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503" name="Google Shape;503;p60"/>
          <p:cNvSpPr txBox="1"/>
          <p:nvPr/>
        </p:nvSpPr>
        <p:spPr>
          <a:xfrm>
            <a:off x="7038475" y="4590300"/>
            <a:ext cx="1624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sp>
        <p:nvSpPr>
          <p:cNvPr id="504" name="Google Shape;504;p60"/>
          <p:cNvSpPr txBox="1"/>
          <p:nvPr/>
        </p:nvSpPr>
        <p:spPr>
          <a:xfrm>
            <a:off x="5498000" y="2942500"/>
            <a:ext cx="35487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38761D"/>
                </a:solidFill>
                <a:highlight>
                  <a:srgbClr val="FFFFFF"/>
                </a:highlight>
                <a:latin typeface="Lora"/>
                <a:ea typeface="Lora"/>
                <a:cs typeface="Lora"/>
                <a:sym typeface="Lora"/>
              </a:rPr>
              <a:t>[</a:t>
            </a:r>
            <a:r>
              <a:rPr lang="en" sz="1600">
                <a:solidFill>
                  <a:srgbClr val="741B47"/>
                </a:solidFill>
                <a:highlight>
                  <a:srgbClr val="FFFFFF"/>
                </a:highlight>
                <a:latin typeface="Lora"/>
                <a:ea typeface="Lora"/>
                <a:cs typeface="Lora"/>
                <a:sym typeface="Lora"/>
              </a:rPr>
              <a:t>Sathyaprakash,+," </a:t>
            </a:r>
            <a:r>
              <a:rPr i="1" lang="en" sz="1600">
                <a:solidFill>
                  <a:srgbClr val="741B47"/>
                </a:solidFill>
                <a:highlight>
                  <a:srgbClr val="FFFFFF"/>
                </a:highlight>
                <a:latin typeface="Lora"/>
                <a:ea typeface="Lora"/>
                <a:cs typeface="Lora"/>
                <a:sym typeface="Lora"/>
              </a:rPr>
              <a:t>Living reviews in relativity</a:t>
            </a:r>
            <a:r>
              <a:rPr lang="en" sz="1600">
                <a:solidFill>
                  <a:srgbClr val="741B47"/>
                </a:solidFill>
                <a:highlight>
                  <a:srgbClr val="FFFFFF"/>
                </a:highlight>
                <a:latin typeface="Lora"/>
                <a:ea typeface="Lora"/>
                <a:cs typeface="Lora"/>
                <a:sym typeface="Lora"/>
              </a:rPr>
              <a:t> 12.1 (2009): 1-141.</a:t>
            </a:r>
            <a:r>
              <a:rPr lang="en" sz="1500">
                <a:solidFill>
                  <a:srgbClr val="38761D"/>
                </a:solidFill>
                <a:highlight>
                  <a:srgbClr val="FFFFFF"/>
                </a:highlight>
                <a:latin typeface="Lora"/>
                <a:ea typeface="Lora"/>
                <a:cs typeface="Lora"/>
                <a:sym typeface="Lora"/>
              </a:rPr>
              <a:t>]</a:t>
            </a:r>
            <a:endParaRPr sz="1900">
              <a:solidFill>
                <a:srgbClr val="38761D"/>
              </a:solidFill>
              <a:latin typeface="Lora"/>
              <a:ea typeface="Lora"/>
              <a:cs typeface="Lora"/>
              <a:sym typeface="Lora"/>
            </a:endParaRPr>
          </a:p>
        </p:txBody>
      </p:sp>
      <p:sp>
        <p:nvSpPr>
          <p:cNvPr id="505" name="Google Shape;505;p60"/>
          <p:cNvSpPr txBox="1"/>
          <p:nvPr/>
        </p:nvSpPr>
        <p:spPr>
          <a:xfrm>
            <a:off x="85725" y="2356923"/>
            <a:ext cx="3681600" cy="1108200"/>
          </a:xfrm>
          <a:prstGeom prst="rect">
            <a:avLst/>
          </a:prstGeom>
          <a:solidFill>
            <a:srgbClr val="F3F3F3"/>
          </a:solidFill>
          <a:ln>
            <a:noFill/>
          </a:ln>
        </p:spPr>
        <p:txBody>
          <a:bodyPr anchorCtr="0" anchor="t" bIns="91425" lIns="91425" spcFirstLastPara="1" rIns="91425" wrap="square" tIns="91425">
            <a:spAutoFit/>
          </a:bodyPr>
          <a:lstStyle/>
          <a:p>
            <a:pPr indent="0" lvl="0" marL="0" rtl="0" algn="l">
              <a:spcBef>
                <a:spcPts val="0"/>
              </a:spcBef>
              <a:spcAft>
                <a:spcPts val="0"/>
              </a:spcAft>
              <a:buClr>
                <a:schemeClr val="dk2"/>
              </a:buClr>
              <a:buSzPts val="1100"/>
              <a:buFont typeface="Arial"/>
              <a:buNone/>
            </a:pPr>
            <a:r>
              <a:rPr b="1" lang="en" sz="1700">
                <a:solidFill>
                  <a:schemeClr val="dk2"/>
                </a:solidFill>
                <a:latin typeface="Source Sans Pro"/>
                <a:ea typeface="Source Sans Pro"/>
                <a:cs typeface="Source Sans Pro"/>
                <a:sym typeface="Source Sans Pro"/>
              </a:rPr>
              <a:t> </a:t>
            </a:r>
            <a:r>
              <a:rPr lang="en" sz="1900">
                <a:solidFill>
                  <a:srgbClr val="0000FF"/>
                </a:solidFill>
                <a:latin typeface="Caveat"/>
                <a:ea typeface="Caveat"/>
                <a:cs typeface="Caveat"/>
                <a:sym typeface="Caveat"/>
              </a:rPr>
              <a:t>Evidence for SGWB appears as low frequency stochastic signal common to all </a:t>
            </a:r>
            <a:r>
              <a:rPr lang="en" sz="2200">
                <a:solidFill>
                  <a:srgbClr val="0000FF"/>
                </a:solidFill>
                <a:latin typeface="Caveat"/>
                <a:ea typeface="Caveat"/>
                <a:cs typeface="Caveat"/>
                <a:sym typeface="Caveat"/>
              </a:rPr>
              <a:t>Pulsars  (CRN) </a:t>
            </a:r>
            <a:endParaRPr sz="2200">
              <a:solidFill>
                <a:srgbClr val="0000FF"/>
              </a:solidFill>
              <a:latin typeface="Caveat"/>
              <a:ea typeface="Caveat"/>
              <a:cs typeface="Caveat"/>
              <a:sym typeface="Cave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61"/>
          <p:cNvSpPr txBox="1"/>
          <p:nvPr>
            <p:ph type="title"/>
          </p:nvPr>
        </p:nvSpPr>
        <p:spPr>
          <a:xfrm>
            <a:off x="0" y="0"/>
            <a:ext cx="9144000" cy="623400"/>
          </a:xfrm>
          <a:prstGeom prst="rect">
            <a:avLst/>
          </a:prstGeom>
          <a:solidFill>
            <a:srgbClr val="CCCCCC"/>
          </a:solidFill>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 </a:t>
            </a:r>
            <a:r>
              <a:rPr b="0" i="1" lang="en">
                <a:solidFill>
                  <a:srgbClr val="0B5394"/>
                </a:solidFill>
              </a:rPr>
              <a:t>Convert CRN → SGWB with GR Inputs</a:t>
            </a:r>
            <a:r>
              <a:rPr b="0" i="1" lang="en"/>
              <a:t> </a:t>
            </a:r>
            <a:endParaRPr b="0" i="1"/>
          </a:p>
        </p:txBody>
      </p:sp>
      <p:sp>
        <p:nvSpPr>
          <p:cNvPr id="511" name="Google Shape;511;p61"/>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12" name="Google Shape;512;p61"/>
          <p:cNvPicPr preferRelativeResize="0"/>
          <p:nvPr/>
        </p:nvPicPr>
        <p:blipFill>
          <a:blip r:embed="rId3">
            <a:alphaModFix/>
          </a:blip>
          <a:stretch>
            <a:fillRect/>
          </a:stretch>
        </p:blipFill>
        <p:spPr>
          <a:xfrm>
            <a:off x="228250" y="705724"/>
            <a:ext cx="6552301" cy="3732050"/>
          </a:xfrm>
          <a:prstGeom prst="rect">
            <a:avLst/>
          </a:prstGeom>
          <a:noFill/>
          <a:ln>
            <a:noFill/>
          </a:ln>
        </p:spPr>
      </p:pic>
      <p:sp>
        <p:nvSpPr>
          <p:cNvPr id="513" name="Google Shape;513;p61"/>
          <p:cNvSpPr txBox="1"/>
          <p:nvPr/>
        </p:nvSpPr>
        <p:spPr>
          <a:xfrm>
            <a:off x="5037150" y="1330600"/>
            <a:ext cx="3435300" cy="7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ource Sans Pro"/>
                <a:ea typeface="Source Sans Pro"/>
                <a:cs typeface="Source Sans Pro"/>
                <a:sym typeface="Source Sans Pro"/>
              </a:rPr>
              <a:t>    </a:t>
            </a:r>
            <a:r>
              <a:rPr i="1" lang="en" sz="2000">
                <a:solidFill>
                  <a:srgbClr val="0000FF"/>
                </a:solidFill>
                <a:latin typeface="Source Sans Pro"/>
                <a:ea typeface="Source Sans Pro"/>
                <a:cs typeface="Source Sans Pro"/>
                <a:sym typeface="Source Sans Pro"/>
              </a:rPr>
              <a:t> ⇦ </a:t>
            </a:r>
            <a:r>
              <a:rPr i="1" lang="en" sz="1700">
                <a:solidFill>
                  <a:srgbClr val="0000FF"/>
                </a:solidFill>
                <a:latin typeface="Source Sans Pro"/>
                <a:ea typeface="Source Sans Pro"/>
                <a:cs typeface="Source Sans Pro"/>
                <a:sym typeface="Source Sans Pro"/>
              </a:rPr>
              <a:t>Cross correlation enhances the signal strength </a:t>
            </a:r>
            <a:endParaRPr i="1" sz="1700">
              <a:solidFill>
                <a:srgbClr val="0000FF"/>
              </a:solidFill>
              <a:latin typeface="Source Sans Pro"/>
              <a:ea typeface="Source Sans Pro"/>
              <a:cs typeface="Source Sans Pro"/>
              <a:sym typeface="Source Sans Pro"/>
            </a:endParaRPr>
          </a:p>
        </p:txBody>
      </p:sp>
      <p:sp>
        <p:nvSpPr>
          <p:cNvPr id="514" name="Google Shape;514;p61"/>
          <p:cNvSpPr txBox="1"/>
          <p:nvPr/>
        </p:nvSpPr>
        <p:spPr>
          <a:xfrm>
            <a:off x="5194100" y="3719825"/>
            <a:ext cx="3852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2000">
                <a:solidFill>
                  <a:srgbClr val="0000FF"/>
                </a:solidFill>
                <a:latin typeface="Source Sans Pro"/>
                <a:ea typeface="Source Sans Pro"/>
                <a:cs typeface="Source Sans Pro"/>
                <a:sym typeface="Source Sans Pro"/>
              </a:rPr>
              <a:t>⇦ Helling-Downs Correlation  </a:t>
            </a:r>
            <a:endParaRPr i="1" sz="2000">
              <a:solidFill>
                <a:srgbClr val="0000FF"/>
              </a:solidFill>
              <a:latin typeface="Source Sans Pro"/>
              <a:ea typeface="Source Sans Pro"/>
              <a:cs typeface="Source Sans Pro"/>
              <a:sym typeface="Source Sans Pro"/>
            </a:endParaRPr>
          </a:p>
        </p:txBody>
      </p:sp>
      <p:sp>
        <p:nvSpPr>
          <p:cNvPr id="515" name="Google Shape;515;p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5" name="Shape 105"/>
        <p:cNvGrpSpPr/>
        <p:nvPr/>
      </p:nvGrpSpPr>
      <p:grpSpPr>
        <a:xfrm>
          <a:off x="0" y="0"/>
          <a:ext cx="0" cy="0"/>
          <a:chOff x="0" y="0"/>
          <a:chExt cx="0" cy="0"/>
        </a:xfrm>
      </p:grpSpPr>
      <p:sp>
        <p:nvSpPr>
          <p:cNvPr id="106" name="Google Shape;106;p17"/>
          <p:cNvSpPr txBox="1"/>
          <p:nvPr>
            <p:ph type="title"/>
          </p:nvPr>
        </p:nvSpPr>
        <p:spPr>
          <a:xfrm>
            <a:off x="0" y="-73475"/>
            <a:ext cx="9144000" cy="554100"/>
          </a:xfrm>
          <a:prstGeom prst="rect">
            <a:avLst/>
          </a:prstGeom>
          <a:solidFill>
            <a:srgbClr val="CFE2F3"/>
          </a:solidFill>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400">
                <a:latin typeface="Oswald"/>
                <a:ea typeface="Oswald"/>
                <a:cs typeface="Oswald"/>
                <a:sym typeface="Oswald"/>
              </a:rPr>
              <a:t> </a:t>
            </a:r>
            <a:r>
              <a:rPr b="0" i="1" lang="en" sz="2400">
                <a:solidFill>
                  <a:srgbClr val="FF0000"/>
                </a:solidFill>
                <a:latin typeface="Arial"/>
                <a:ea typeface="Arial"/>
                <a:cs typeface="Arial"/>
                <a:sym typeface="Arial"/>
              </a:rPr>
              <a:t>Era of hecto-hertz GW Astronomy:</a:t>
            </a:r>
            <a:r>
              <a:rPr b="0" i="1" lang="en" sz="2400">
                <a:solidFill>
                  <a:srgbClr val="FF0000"/>
                </a:solidFill>
                <a:latin typeface="Oswald"/>
                <a:ea typeface="Oswald"/>
                <a:cs typeface="Oswald"/>
                <a:sym typeface="Oswald"/>
              </a:rPr>
              <a:t>   </a:t>
            </a:r>
            <a:r>
              <a:rPr b="0" i="1" lang="en" sz="2400">
                <a:solidFill>
                  <a:srgbClr val="FF0000"/>
                </a:solidFill>
                <a:latin typeface="Caveat"/>
                <a:ea typeface="Caveat"/>
                <a:cs typeface="Caveat"/>
                <a:sym typeface="Caveat"/>
              </a:rPr>
              <a:t>LVK’s GW150914 (</a:t>
            </a:r>
            <a:r>
              <a:rPr b="0" i="1" lang="en" sz="1900">
                <a:solidFill>
                  <a:srgbClr val="FF0000"/>
                </a:solidFill>
                <a:latin typeface="Caveat"/>
                <a:ea typeface="Caveat"/>
                <a:cs typeface="Caveat"/>
                <a:sym typeface="Caveat"/>
              </a:rPr>
              <a:t>arXiv:1602.03838) </a:t>
            </a:r>
            <a:endParaRPr b="0" i="1" sz="1900">
              <a:solidFill>
                <a:srgbClr val="FF0000"/>
              </a:solidFill>
              <a:latin typeface="Caveat"/>
              <a:ea typeface="Caveat"/>
              <a:cs typeface="Caveat"/>
              <a:sym typeface="Caveat"/>
            </a:endParaRPr>
          </a:p>
        </p:txBody>
      </p:sp>
      <p:pic>
        <p:nvPicPr>
          <p:cNvPr id="107" name="Google Shape;107;p17"/>
          <p:cNvPicPr preferRelativeResize="0"/>
          <p:nvPr/>
        </p:nvPicPr>
        <p:blipFill>
          <a:blip r:embed="rId3">
            <a:alphaModFix/>
          </a:blip>
          <a:stretch>
            <a:fillRect/>
          </a:stretch>
        </p:blipFill>
        <p:spPr>
          <a:xfrm>
            <a:off x="5344525" y="597000"/>
            <a:ext cx="3405251" cy="2344775"/>
          </a:xfrm>
          <a:prstGeom prst="rect">
            <a:avLst/>
          </a:prstGeom>
          <a:noFill/>
          <a:ln>
            <a:noFill/>
          </a:ln>
        </p:spPr>
      </p:pic>
      <p:sp>
        <p:nvSpPr>
          <p:cNvPr id="108" name="Google Shape;108;p17"/>
          <p:cNvSpPr txBox="1"/>
          <p:nvPr/>
        </p:nvSpPr>
        <p:spPr>
          <a:xfrm>
            <a:off x="80150" y="4291100"/>
            <a:ext cx="8953800" cy="8928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SzPts val="1500"/>
              <a:buFont typeface="Source Sans Pro"/>
              <a:buChar char="●"/>
            </a:pPr>
            <a:r>
              <a:rPr i="1" lang="en" sz="1800">
                <a:solidFill>
                  <a:srgbClr val="0000FF"/>
                </a:solidFill>
              </a:rPr>
              <a:t>Merger of ~30 &amp;  35 Solar Mass BHs at ~ 400 Mpc</a:t>
            </a:r>
            <a:r>
              <a:rPr i="1" lang="en" sz="1800">
                <a:solidFill>
                  <a:srgbClr val="0000FF"/>
                </a:solidFill>
                <a:latin typeface="Source Sans Pro"/>
                <a:ea typeface="Source Sans Pro"/>
                <a:cs typeface="Source Sans Pro"/>
                <a:sym typeface="Source Sans Pro"/>
              </a:rPr>
              <a:t> </a:t>
            </a:r>
            <a:br>
              <a:rPr i="1" lang="en" sz="1800">
                <a:solidFill>
                  <a:srgbClr val="0000FF"/>
                </a:solidFill>
                <a:latin typeface="Source Sans Pro"/>
                <a:ea typeface="Source Sans Pro"/>
                <a:cs typeface="Source Sans Pro"/>
                <a:sym typeface="Source Sans Pro"/>
              </a:rPr>
            </a:br>
            <a:r>
              <a:rPr i="1" lang="en" sz="1800">
                <a:solidFill>
                  <a:srgbClr val="0000FF"/>
                </a:solidFill>
                <a:latin typeface="Source Sans Pro"/>
                <a:ea typeface="Source Sans Pro"/>
                <a:cs typeface="Source Sans Pro"/>
                <a:sym typeface="Source Sans Pro"/>
              </a:rPr>
              <a:t>        </a:t>
            </a:r>
            <a:r>
              <a:rPr i="1" lang="en" sz="1800">
                <a:solidFill>
                  <a:srgbClr val="FF0000"/>
                </a:solidFill>
                <a:latin typeface="Source Sans Pro"/>
                <a:ea typeface="Source Sans Pro"/>
                <a:cs typeface="Source Sans Pro"/>
                <a:sym typeface="Source Sans Pro"/>
              </a:rPr>
              <a:t>→ </a:t>
            </a:r>
            <a:r>
              <a:rPr i="1" lang="en" sz="2800">
                <a:solidFill>
                  <a:srgbClr val="FF0000"/>
                </a:solidFill>
                <a:latin typeface="Caveat"/>
                <a:ea typeface="Caveat"/>
                <a:cs typeface="Caveat"/>
                <a:sym typeface="Caveat"/>
              </a:rPr>
              <a:t> A new  </a:t>
            </a:r>
            <a:r>
              <a:rPr i="1" lang="en" sz="2800">
                <a:solidFill>
                  <a:srgbClr val="FF0000"/>
                </a:solidFill>
                <a:latin typeface="Caveat"/>
                <a:ea typeface="Caveat"/>
                <a:cs typeface="Caveat"/>
                <a:sym typeface="Caveat"/>
              </a:rPr>
              <a:t>branch</a:t>
            </a:r>
            <a:r>
              <a:rPr i="1" lang="en" sz="2800">
                <a:solidFill>
                  <a:srgbClr val="FF0000"/>
                </a:solidFill>
                <a:latin typeface="Caveat"/>
                <a:ea typeface="Caveat"/>
                <a:cs typeface="Caveat"/>
                <a:sym typeface="Caveat"/>
              </a:rPr>
              <a:t> of Astronomy !! </a:t>
            </a:r>
            <a:endParaRPr i="1" sz="2800">
              <a:solidFill>
                <a:srgbClr val="FF0000"/>
              </a:solidFill>
              <a:latin typeface="Caveat"/>
              <a:ea typeface="Caveat"/>
              <a:cs typeface="Caveat"/>
              <a:sym typeface="Caveat"/>
            </a:endParaRPr>
          </a:p>
        </p:txBody>
      </p:sp>
      <p:sp>
        <p:nvSpPr>
          <p:cNvPr id="109" name="Google Shape;109;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10" name="Google Shape;110;p17"/>
          <p:cNvPicPr preferRelativeResize="0"/>
          <p:nvPr/>
        </p:nvPicPr>
        <p:blipFill>
          <a:blip r:embed="rId4">
            <a:alphaModFix/>
          </a:blip>
          <a:stretch>
            <a:fillRect/>
          </a:stretch>
        </p:blipFill>
        <p:spPr>
          <a:xfrm>
            <a:off x="521800" y="597000"/>
            <a:ext cx="4596966" cy="2652975"/>
          </a:xfrm>
          <a:prstGeom prst="rect">
            <a:avLst/>
          </a:prstGeom>
          <a:noFill/>
          <a:ln>
            <a:noFill/>
          </a:ln>
        </p:spPr>
      </p:pic>
      <p:pic>
        <p:nvPicPr>
          <p:cNvPr id="111" name="Google Shape;111;p17"/>
          <p:cNvPicPr preferRelativeResize="0"/>
          <p:nvPr/>
        </p:nvPicPr>
        <p:blipFill>
          <a:blip r:embed="rId5">
            <a:alphaModFix/>
          </a:blip>
          <a:stretch>
            <a:fillRect/>
          </a:stretch>
        </p:blipFill>
        <p:spPr>
          <a:xfrm>
            <a:off x="521800" y="3523163"/>
            <a:ext cx="2619375" cy="466725"/>
          </a:xfrm>
          <a:prstGeom prst="rect">
            <a:avLst/>
          </a:prstGeom>
          <a:noFill/>
          <a:ln>
            <a:noFill/>
          </a:ln>
        </p:spPr>
      </p:pic>
      <p:pic>
        <p:nvPicPr>
          <p:cNvPr id="112" name="Google Shape;112;p17"/>
          <p:cNvPicPr preferRelativeResize="0"/>
          <p:nvPr/>
        </p:nvPicPr>
        <p:blipFill>
          <a:blip r:embed="rId6">
            <a:alphaModFix/>
          </a:blip>
          <a:stretch>
            <a:fillRect/>
          </a:stretch>
        </p:blipFill>
        <p:spPr>
          <a:xfrm>
            <a:off x="5539632" y="2941775"/>
            <a:ext cx="3015043" cy="466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pic>
        <p:nvPicPr>
          <p:cNvPr id="520" name="Google Shape;520;p62"/>
          <p:cNvPicPr preferRelativeResize="0"/>
          <p:nvPr/>
        </p:nvPicPr>
        <p:blipFill>
          <a:blip r:embed="rId3">
            <a:alphaModFix/>
          </a:blip>
          <a:stretch>
            <a:fillRect/>
          </a:stretch>
        </p:blipFill>
        <p:spPr>
          <a:xfrm>
            <a:off x="110400" y="551350"/>
            <a:ext cx="8839204" cy="2537818"/>
          </a:xfrm>
          <a:prstGeom prst="rect">
            <a:avLst/>
          </a:prstGeom>
          <a:noFill/>
          <a:ln>
            <a:noFill/>
          </a:ln>
        </p:spPr>
      </p:pic>
      <p:sp>
        <p:nvSpPr>
          <p:cNvPr id="521" name="Google Shape;521;p62"/>
          <p:cNvSpPr txBox="1"/>
          <p:nvPr/>
        </p:nvSpPr>
        <p:spPr>
          <a:xfrm>
            <a:off x="907550" y="4208950"/>
            <a:ext cx="70233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2600" u="sng">
                <a:solidFill>
                  <a:srgbClr val="0000FF"/>
                </a:solidFill>
                <a:latin typeface="Caveat"/>
                <a:ea typeface="Caveat"/>
                <a:cs typeface="Caveat"/>
                <a:sym typeface="Caveat"/>
              </a:rPr>
              <a:t>InPTA youngsters</a:t>
            </a:r>
            <a:r>
              <a:rPr i="1" lang="en" sz="2600">
                <a:solidFill>
                  <a:srgbClr val="0000FF"/>
                </a:solidFill>
                <a:latin typeface="Caveat"/>
                <a:ea typeface="Caveat"/>
                <a:cs typeface="Caveat"/>
                <a:sym typeface="Caveat"/>
              </a:rPr>
              <a:t> will drive many of persistent MM nHz GW Astronomy efforts </a:t>
            </a:r>
            <a:endParaRPr i="1" sz="2600">
              <a:solidFill>
                <a:srgbClr val="0000FF"/>
              </a:solidFill>
              <a:latin typeface="Caveat"/>
              <a:ea typeface="Caveat"/>
              <a:cs typeface="Caveat"/>
              <a:sym typeface="Caveat"/>
            </a:endParaRPr>
          </a:p>
        </p:txBody>
      </p:sp>
      <p:sp>
        <p:nvSpPr>
          <p:cNvPr id="522" name="Google Shape;522;p62"/>
          <p:cNvSpPr txBox="1"/>
          <p:nvPr/>
        </p:nvSpPr>
        <p:spPr>
          <a:xfrm>
            <a:off x="2177850" y="3495025"/>
            <a:ext cx="60471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rgbClr val="FF0000"/>
                </a:solidFill>
                <a:latin typeface="Caveat"/>
                <a:ea typeface="Caveat"/>
                <a:cs typeface="Caveat"/>
                <a:sym typeface="Caveat"/>
              </a:rPr>
              <a:t>Bhal Chandra is the present chair of the PSR WG</a:t>
            </a:r>
            <a:endParaRPr sz="2500">
              <a:solidFill>
                <a:srgbClr val="FF0000"/>
              </a:solidFill>
              <a:latin typeface="Caveat"/>
              <a:ea typeface="Caveat"/>
              <a:cs typeface="Caveat"/>
              <a:sym typeface="Cave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pic>
        <p:nvPicPr>
          <p:cNvPr id="527" name="Google Shape;527;p63"/>
          <p:cNvPicPr preferRelativeResize="0"/>
          <p:nvPr/>
        </p:nvPicPr>
        <p:blipFill>
          <a:blip r:embed="rId3">
            <a:alphaModFix/>
          </a:blip>
          <a:stretch>
            <a:fillRect/>
          </a:stretch>
        </p:blipFill>
        <p:spPr>
          <a:xfrm>
            <a:off x="477100" y="89850"/>
            <a:ext cx="5800351" cy="4654925"/>
          </a:xfrm>
          <a:prstGeom prst="rect">
            <a:avLst/>
          </a:prstGeom>
          <a:noFill/>
          <a:ln>
            <a:noFill/>
          </a:ln>
        </p:spPr>
      </p:pic>
      <p:sp>
        <p:nvSpPr>
          <p:cNvPr id="528" name="Google Shape;528;p63"/>
          <p:cNvSpPr txBox="1"/>
          <p:nvPr/>
        </p:nvSpPr>
        <p:spPr>
          <a:xfrm>
            <a:off x="519125" y="4744775"/>
            <a:ext cx="520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latin typeface="Open Sans"/>
                <a:ea typeface="Open Sans"/>
                <a:cs typeface="Open Sans"/>
                <a:sym typeface="Open Sans"/>
              </a:rPr>
              <a:t>Credit: </a:t>
            </a:r>
            <a:r>
              <a:rPr i="1" lang="en">
                <a:solidFill>
                  <a:srgbClr val="0000FF"/>
                </a:solidFill>
                <a:latin typeface="Open Sans"/>
                <a:ea typeface="Open Sans"/>
                <a:cs typeface="Open Sans"/>
                <a:sym typeface="Open Sans"/>
              </a:rPr>
              <a:t>Bob King</a:t>
            </a:r>
            <a:endParaRPr i="1">
              <a:solidFill>
                <a:srgbClr val="0000FF"/>
              </a:solidFill>
              <a:latin typeface="Open Sans"/>
              <a:ea typeface="Open Sans"/>
              <a:cs typeface="Open Sans"/>
              <a:sym typeface="Open Sans"/>
            </a:endParaRPr>
          </a:p>
        </p:txBody>
      </p:sp>
      <p:sp>
        <p:nvSpPr>
          <p:cNvPr id="529" name="Google Shape;529;p63"/>
          <p:cNvSpPr txBox="1"/>
          <p:nvPr/>
        </p:nvSpPr>
        <p:spPr>
          <a:xfrm>
            <a:off x="6534625" y="492525"/>
            <a:ext cx="23679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Blazar OJ 287 is a strong candidate  to host a nHz GW emitting SMBH binary!!</a:t>
            </a:r>
            <a:endParaRPr sz="1800">
              <a:solidFill>
                <a:schemeClr val="dk2"/>
              </a:solidFill>
              <a:latin typeface="Open Sans"/>
              <a:ea typeface="Open Sans"/>
              <a:cs typeface="Open Sans"/>
              <a:sym typeface="Open Sans"/>
            </a:endParaRPr>
          </a:p>
        </p:txBody>
      </p:sp>
      <p:sp>
        <p:nvSpPr>
          <p:cNvPr id="530" name="Google Shape;530;p63"/>
          <p:cNvSpPr txBox="1"/>
          <p:nvPr/>
        </p:nvSpPr>
        <p:spPr>
          <a:xfrm>
            <a:off x="6345625" y="2445200"/>
            <a:ext cx="2514900" cy="221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0000FF"/>
                </a:solidFill>
                <a:latin typeface="Caveat"/>
                <a:ea typeface="Caveat"/>
                <a:cs typeface="Caveat"/>
                <a:sym typeface="Caveat"/>
              </a:rPr>
              <a:t>Thanks to multi-band EM observational campaigns prompted by detailed theoretical investigations </a:t>
            </a:r>
            <a:endParaRPr sz="2200">
              <a:solidFill>
                <a:srgbClr val="0000FF"/>
              </a:solidFill>
              <a:latin typeface="Caveat"/>
              <a:ea typeface="Caveat"/>
              <a:cs typeface="Caveat"/>
              <a:sym typeface="Caveat"/>
            </a:endParaRPr>
          </a:p>
          <a:p>
            <a:pPr indent="0" lvl="0" marL="0" rtl="0" algn="l">
              <a:spcBef>
                <a:spcPts val="0"/>
              </a:spcBef>
              <a:spcAft>
                <a:spcPts val="0"/>
              </a:spcAft>
              <a:buNone/>
            </a:pPr>
            <a:r>
              <a:rPr lang="en" sz="2200">
                <a:solidFill>
                  <a:srgbClr val="0000FF"/>
                </a:solidFill>
                <a:latin typeface="Caveat"/>
                <a:ea typeface="Caveat"/>
                <a:cs typeface="Caveat"/>
                <a:sym typeface="Caveat"/>
              </a:rPr>
              <a:t> </a:t>
            </a:r>
            <a:r>
              <a:rPr lang="en" sz="2200">
                <a:solidFill>
                  <a:srgbClr val="FF0000"/>
                </a:solidFill>
                <a:latin typeface="Caveat"/>
                <a:ea typeface="Caveat"/>
                <a:cs typeface="Caveat"/>
                <a:sym typeface="Caveat"/>
              </a:rPr>
              <a:t>Valtonen,Dey+ 23 </a:t>
            </a:r>
            <a:endParaRPr sz="2200">
              <a:solidFill>
                <a:srgbClr val="FF0000"/>
              </a:solidFill>
              <a:latin typeface="Caveat"/>
              <a:ea typeface="Caveat"/>
              <a:cs typeface="Caveat"/>
              <a:sym typeface="Cave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pic>
        <p:nvPicPr>
          <p:cNvPr id="535" name="Google Shape;535;p64"/>
          <p:cNvPicPr preferRelativeResize="0"/>
          <p:nvPr/>
        </p:nvPicPr>
        <p:blipFill>
          <a:blip r:embed="rId3">
            <a:alphaModFix/>
          </a:blip>
          <a:stretch>
            <a:fillRect/>
          </a:stretch>
        </p:blipFill>
        <p:spPr>
          <a:xfrm>
            <a:off x="152400" y="914400"/>
            <a:ext cx="5707775" cy="2859125"/>
          </a:xfrm>
          <a:prstGeom prst="rect">
            <a:avLst/>
          </a:prstGeom>
          <a:noFill/>
          <a:ln>
            <a:noFill/>
          </a:ln>
          <a:effectLst>
            <a:outerShdw blurRad="357188" rotWithShape="0" algn="bl" dir="5400000" dist="19050">
              <a:srgbClr val="000000">
                <a:alpha val="50000"/>
              </a:srgbClr>
            </a:outerShdw>
          </a:effectLst>
        </p:spPr>
      </p:pic>
      <p:sp>
        <p:nvSpPr>
          <p:cNvPr id="536" name="Google Shape;536;p64"/>
          <p:cNvSpPr txBox="1"/>
          <p:nvPr/>
        </p:nvSpPr>
        <p:spPr>
          <a:xfrm>
            <a:off x="5860175" y="914400"/>
            <a:ext cx="3222900" cy="23070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Font typeface="Comic Sans MS"/>
              <a:buChar char="●"/>
            </a:pPr>
            <a:r>
              <a:rPr lang="en" sz="1800">
                <a:latin typeface="Comic Sans MS"/>
                <a:ea typeface="Comic Sans MS"/>
                <a:cs typeface="Comic Sans MS"/>
                <a:sym typeface="Comic Sans MS"/>
              </a:rPr>
              <a:t>OJ 287 is a bright blazar at a redshift of   z ~ 0.3.</a:t>
            </a:r>
            <a:endParaRPr sz="1800">
              <a:latin typeface="Comic Sans MS"/>
              <a:ea typeface="Comic Sans MS"/>
              <a:cs typeface="Comic Sans MS"/>
              <a:sym typeface="Comic Sans MS"/>
            </a:endParaRPr>
          </a:p>
          <a:p>
            <a:pPr indent="0" lvl="0" marL="457200" rtl="0" algn="l">
              <a:lnSpc>
                <a:spcPct val="115000"/>
              </a:lnSpc>
              <a:spcBef>
                <a:spcPts val="0"/>
              </a:spcBef>
              <a:spcAft>
                <a:spcPts val="0"/>
              </a:spcAft>
              <a:buNone/>
            </a:pPr>
            <a:r>
              <a:t/>
            </a:r>
            <a:endParaRPr sz="1800">
              <a:latin typeface="Comic Sans MS"/>
              <a:ea typeface="Comic Sans MS"/>
              <a:cs typeface="Comic Sans MS"/>
              <a:sym typeface="Comic Sans MS"/>
            </a:endParaRPr>
          </a:p>
          <a:p>
            <a:pPr indent="-342900" lvl="0" marL="457200" rtl="0" algn="l">
              <a:lnSpc>
                <a:spcPct val="115000"/>
              </a:lnSpc>
              <a:spcBef>
                <a:spcPts val="0"/>
              </a:spcBef>
              <a:spcAft>
                <a:spcPts val="0"/>
              </a:spcAft>
              <a:buSzPts val="1800"/>
              <a:buFont typeface="Comic Sans MS"/>
              <a:buChar char="●"/>
            </a:pPr>
            <a:r>
              <a:rPr lang="en" sz="1800">
                <a:latin typeface="Comic Sans MS"/>
                <a:ea typeface="Comic Sans MS"/>
                <a:cs typeface="Comic Sans MS"/>
                <a:sym typeface="Comic Sans MS"/>
              </a:rPr>
              <a:t>Its 130 years long optical lightcurve shows two periodic variations.</a:t>
            </a:r>
            <a:endParaRPr sz="1800">
              <a:latin typeface="Comic Sans MS"/>
              <a:ea typeface="Comic Sans MS"/>
              <a:cs typeface="Comic Sans MS"/>
              <a:sym typeface="Comic Sans MS"/>
            </a:endParaRPr>
          </a:p>
        </p:txBody>
      </p:sp>
      <p:sp>
        <p:nvSpPr>
          <p:cNvPr id="537" name="Google Shape;537;p64"/>
          <p:cNvSpPr txBox="1"/>
          <p:nvPr>
            <p:ph idx="4294967295" type="ctrTitle"/>
          </p:nvPr>
        </p:nvSpPr>
        <p:spPr>
          <a:xfrm>
            <a:off x="311700" y="216425"/>
            <a:ext cx="8520600" cy="572700"/>
          </a:xfrm>
          <a:prstGeom prst="rect">
            <a:avLst/>
          </a:prstGeom>
          <a:solidFill>
            <a:srgbClr val="D9D9D9"/>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i="1" lang="en">
                <a:solidFill>
                  <a:srgbClr val="990000"/>
                </a:solidFill>
                <a:latin typeface="Comic Sans MS"/>
                <a:ea typeface="Comic Sans MS"/>
                <a:cs typeface="Comic Sans MS"/>
                <a:sym typeface="Comic Sans MS"/>
              </a:rPr>
              <a:t>             </a:t>
            </a:r>
            <a:r>
              <a:rPr b="0" i="1" lang="en">
                <a:solidFill>
                  <a:srgbClr val="0000FF"/>
                </a:solidFill>
                <a:latin typeface="Comic Sans MS"/>
                <a:ea typeface="Comic Sans MS"/>
                <a:cs typeface="Comic Sans MS"/>
                <a:sym typeface="Comic Sans MS"/>
              </a:rPr>
              <a:t>Unique  Blazar OJ 287</a:t>
            </a:r>
            <a:endParaRPr b="0" i="1">
              <a:solidFill>
                <a:srgbClr val="0000FF"/>
              </a:solidFill>
              <a:latin typeface="Comic Sans MS"/>
              <a:ea typeface="Comic Sans MS"/>
              <a:cs typeface="Comic Sans MS"/>
              <a:sym typeface="Comic Sans MS"/>
            </a:endParaRPr>
          </a:p>
        </p:txBody>
      </p:sp>
      <p:sp>
        <p:nvSpPr>
          <p:cNvPr id="538" name="Google Shape;538;p64"/>
          <p:cNvSpPr txBox="1"/>
          <p:nvPr/>
        </p:nvSpPr>
        <p:spPr>
          <a:xfrm>
            <a:off x="152400" y="4104100"/>
            <a:ext cx="8256900" cy="9780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Comic Sans MS"/>
              <a:buAutoNum type="arabicPeriod"/>
            </a:pPr>
            <a:r>
              <a:rPr lang="en" sz="1800">
                <a:latin typeface="Comic Sans MS"/>
                <a:ea typeface="Comic Sans MS"/>
                <a:cs typeface="Comic Sans MS"/>
                <a:sym typeface="Comic Sans MS"/>
              </a:rPr>
              <a:t>Quasi-periodic double-peaked high brightness flares with period ~ 12 years</a:t>
            </a:r>
            <a:endParaRPr sz="1800">
              <a:latin typeface="Comic Sans MS"/>
              <a:ea typeface="Comic Sans MS"/>
              <a:cs typeface="Comic Sans MS"/>
              <a:sym typeface="Comic Sans MS"/>
            </a:endParaRPr>
          </a:p>
          <a:p>
            <a:pPr indent="-342900" lvl="0" marL="457200" rtl="0" algn="l">
              <a:lnSpc>
                <a:spcPct val="115000"/>
              </a:lnSpc>
              <a:spcBef>
                <a:spcPts val="0"/>
              </a:spcBef>
              <a:spcAft>
                <a:spcPts val="0"/>
              </a:spcAft>
              <a:buClr>
                <a:srgbClr val="FF0000"/>
              </a:buClr>
              <a:buSzPts val="1800"/>
              <a:buFont typeface="Comic Sans MS"/>
              <a:buAutoNum type="arabicPeriod"/>
            </a:pPr>
            <a:r>
              <a:rPr i="1" lang="en" sz="1800">
                <a:solidFill>
                  <a:srgbClr val="FF0000"/>
                </a:solidFill>
                <a:latin typeface="Comic Sans MS"/>
                <a:ea typeface="Comic Sans MS"/>
                <a:cs typeface="Comic Sans MS"/>
                <a:sym typeface="Comic Sans MS"/>
              </a:rPr>
              <a:t>Long term variations with 60 years period</a:t>
            </a:r>
            <a:endParaRPr i="1" sz="1800">
              <a:solidFill>
                <a:srgbClr val="FF0000"/>
              </a:solidFill>
              <a:latin typeface="Comic Sans MS"/>
              <a:ea typeface="Comic Sans MS"/>
              <a:cs typeface="Comic Sans MS"/>
              <a:sym typeface="Comic Sans MS"/>
            </a:endParaRPr>
          </a:p>
        </p:txBody>
      </p:sp>
      <p:sp>
        <p:nvSpPr>
          <p:cNvPr id="539" name="Google Shape;539;p64"/>
          <p:cNvSpPr txBox="1"/>
          <p:nvPr/>
        </p:nvSpPr>
        <p:spPr>
          <a:xfrm>
            <a:off x="2255475" y="3691625"/>
            <a:ext cx="2746200" cy="32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600">
                <a:solidFill>
                  <a:srgbClr val="FF0000"/>
                </a:solidFill>
                <a:latin typeface="Comic Sans MS"/>
                <a:ea typeface="Comic Sans MS"/>
                <a:cs typeface="Comic Sans MS"/>
                <a:sym typeface="Comic Sans MS"/>
              </a:rPr>
              <a:t>Dey et al. 2018</a:t>
            </a:r>
            <a:endParaRPr i="1" sz="1600">
              <a:solidFill>
                <a:srgbClr val="FF0000"/>
              </a:solidFill>
              <a:latin typeface="Comic Sans MS"/>
              <a:ea typeface="Comic Sans MS"/>
              <a:cs typeface="Comic Sans MS"/>
              <a:sym typeface="Comic Sans M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8"/>
                                        </p:tgtEl>
                                        <p:attrNameLst>
                                          <p:attrName>style.visibility</p:attrName>
                                        </p:attrNameLst>
                                      </p:cBhvr>
                                      <p:to>
                                        <p:strVal val="visible"/>
                                      </p:to>
                                    </p:set>
                                    <p:animEffect filter="fade" transition="in">
                                      <p:cBhvr>
                                        <p:cTn dur="1000"/>
                                        <p:tgtEl>
                                          <p:spTgt spid="5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65"/>
          <p:cNvSpPr txBox="1"/>
          <p:nvPr>
            <p:ph type="title"/>
          </p:nvPr>
        </p:nvSpPr>
        <p:spPr>
          <a:xfrm>
            <a:off x="311700" y="216425"/>
            <a:ext cx="8520600" cy="572700"/>
          </a:xfrm>
          <a:prstGeom prst="rect">
            <a:avLst/>
          </a:prstGeom>
          <a:solidFill>
            <a:srgbClr val="EFEFEF"/>
          </a:solidFill>
        </p:spPr>
        <p:txBody>
          <a:bodyPr anchorCtr="0" anchor="t" bIns="91425" lIns="91425" spcFirstLastPara="1" rIns="91425" wrap="square" tIns="91425">
            <a:normAutofit/>
          </a:bodyPr>
          <a:lstStyle/>
          <a:p>
            <a:pPr indent="0" lvl="0" marL="0" rtl="0" algn="l">
              <a:spcBef>
                <a:spcPts val="0"/>
              </a:spcBef>
              <a:spcAft>
                <a:spcPts val="0"/>
              </a:spcAft>
              <a:buNone/>
            </a:pPr>
            <a:r>
              <a:rPr b="0" i="1" lang="en" sz="2400">
                <a:solidFill>
                  <a:srgbClr val="0000FF"/>
                </a:solidFill>
                <a:latin typeface="Comic Sans MS"/>
                <a:ea typeface="Comic Sans MS"/>
                <a:cs typeface="Comic Sans MS"/>
                <a:sym typeface="Comic Sans MS"/>
              </a:rPr>
              <a:t>Binary black hole central engine model of OJ 287</a:t>
            </a:r>
            <a:endParaRPr b="0" i="1" sz="2400">
              <a:solidFill>
                <a:srgbClr val="0000FF"/>
              </a:solidFill>
              <a:latin typeface="Comic Sans MS"/>
              <a:ea typeface="Comic Sans MS"/>
              <a:cs typeface="Comic Sans MS"/>
              <a:sym typeface="Comic Sans MS"/>
            </a:endParaRPr>
          </a:p>
        </p:txBody>
      </p:sp>
      <p:pic>
        <p:nvPicPr>
          <p:cNvPr id="545" name="Google Shape;545;p65"/>
          <p:cNvPicPr preferRelativeResize="0"/>
          <p:nvPr/>
        </p:nvPicPr>
        <p:blipFill>
          <a:blip r:embed="rId3">
            <a:alphaModFix/>
          </a:blip>
          <a:stretch>
            <a:fillRect/>
          </a:stretch>
        </p:blipFill>
        <p:spPr>
          <a:xfrm>
            <a:off x="228600" y="1093925"/>
            <a:ext cx="5308949" cy="3330772"/>
          </a:xfrm>
          <a:prstGeom prst="rect">
            <a:avLst/>
          </a:prstGeom>
          <a:noFill/>
          <a:ln>
            <a:noFill/>
          </a:ln>
          <a:effectLst>
            <a:outerShdw blurRad="357188" rotWithShape="0" algn="bl" dir="5400000" dist="19050">
              <a:srgbClr val="000000">
                <a:alpha val="50000"/>
              </a:srgbClr>
            </a:outerShdw>
          </a:effectLst>
        </p:spPr>
      </p:pic>
      <p:sp>
        <p:nvSpPr>
          <p:cNvPr id="546" name="Google Shape;546;p65"/>
          <p:cNvSpPr txBox="1"/>
          <p:nvPr/>
        </p:nvSpPr>
        <p:spPr>
          <a:xfrm>
            <a:off x="5537550" y="1060900"/>
            <a:ext cx="3515400" cy="34554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Font typeface="Comic Sans MS"/>
              <a:buChar char="●"/>
            </a:pPr>
            <a:r>
              <a:rPr lang="en" sz="1800">
                <a:latin typeface="Comic Sans MS"/>
                <a:ea typeface="Comic Sans MS"/>
                <a:cs typeface="Comic Sans MS"/>
                <a:sym typeface="Comic Sans MS"/>
              </a:rPr>
              <a:t>When the secondary BH impacts with the accretion disk of the primary, hot gas bubbles come out of the disk on both sides.</a:t>
            </a:r>
            <a:endParaRPr sz="1800">
              <a:latin typeface="Comic Sans MS"/>
              <a:ea typeface="Comic Sans MS"/>
              <a:cs typeface="Comic Sans MS"/>
              <a:sym typeface="Comic Sans MS"/>
            </a:endParaRPr>
          </a:p>
          <a:p>
            <a:pPr indent="0" lvl="0" marL="457200" rtl="0" algn="l">
              <a:lnSpc>
                <a:spcPct val="115000"/>
              </a:lnSpc>
              <a:spcBef>
                <a:spcPts val="0"/>
              </a:spcBef>
              <a:spcAft>
                <a:spcPts val="0"/>
              </a:spcAft>
              <a:buNone/>
            </a:pPr>
            <a:r>
              <a:t/>
            </a:r>
            <a:endParaRPr sz="1800">
              <a:latin typeface="Comic Sans MS"/>
              <a:ea typeface="Comic Sans MS"/>
              <a:cs typeface="Comic Sans MS"/>
              <a:sym typeface="Comic Sans MS"/>
            </a:endParaRPr>
          </a:p>
          <a:p>
            <a:pPr indent="-342900" lvl="0" marL="457200" rtl="0" algn="l">
              <a:lnSpc>
                <a:spcPct val="100000"/>
              </a:lnSpc>
              <a:spcBef>
                <a:spcPts val="0"/>
              </a:spcBef>
              <a:spcAft>
                <a:spcPts val="0"/>
              </a:spcAft>
              <a:buSzPts val="1800"/>
              <a:buFont typeface="Comic Sans MS"/>
              <a:buChar char="●"/>
            </a:pPr>
            <a:r>
              <a:rPr lang="en" sz="1800">
                <a:latin typeface="Comic Sans MS"/>
                <a:ea typeface="Comic Sans MS"/>
                <a:cs typeface="Comic Sans MS"/>
                <a:sym typeface="Comic Sans MS"/>
              </a:rPr>
              <a:t>Those hot bubbles expand, become optically thin and radiate strongly near the optical regime. This causes the flares. </a:t>
            </a:r>
            <a:endParaRPr sz="1800">
              <a:latin typeface="Comic Sans MS"/>
              <a:ea typeface="Comic Sans MS"/>
              <a:cs typeface="Comic Sans MS"/>
              <a:sym typeface="Comic Sans MS"/>
            </a:endParaRPr>
          </a:p>
        </p:txBody>
      </p:sp>
      <p:sp>
        <p:nvSpPr>
          <p:cNvPr id="547" name="Google Shape;547;p65"/>
          <p:cNvSpPr txBox="1"/>
          <p:nvPr/>
        </p:nvSpPr>
        <p:spPr>
          <a:xfrm>
            <a:off x="1925675" y="4510475"/>
            <a:ext cx="3702000" cy="32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38761D"/>
                </a:solidFill>
                <a:latin typeface="Comic Sans MS"/>
                <a:ea typeface="Comic Sans MS"/>
                <a:cs typeface="Comic Sans MS"/>
                <a:sym typeface="Comic Sans MS"/>
              </a:rPr>
              <a:t>Lehto &amp; Valtonen 1996 model</a:t>
            </a:r>
            <a:endParaRPr sz="1600">
              <a:solidFill>
                <a:srgbClr val="38761D"/>
              </a:solidFill>
              <a:latin typeface="Comic Sans MS"/>
              <a:ea typeface="Comic Sans MS"/>
              <a:cs typeface="Comic Sans MS"/>
              <a:sym typeface="Comic Sans MS"/>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66"/>
          <p:cNvSpPr txBox="1"/>
          <p:nvPr>
            <p:ph type="ctrTitle"/>
          </p:nvPr>
        </p:nvSpPr>
        <p:spPr>
          <a:xfrm>
            <a:off x="311700" y="216425"/>
            <a:ext cx="8520600" cy="572700"/>
          </a:xfrm>
          <a:prstGeom prst="rect">
            <a:avLst/>
          </a:prstGeom>
          <a:solidFill>
            <a:srgbClr val="EFEFEF"/>
          </a:solidFill>
        </p:spPr>
        <p:txBody>
          <a:bodyPr anchorCtr="0" anchor="b" bIns="91425" lIns="91425" spcFirstLastPara="1" rIns="91425" wrap="square" tIns="91425">
            <a:normAutofit fontScale="90000"/>
          </a:bodyPr>
          <a:lstStyle/>
          <a:p>
            <a:pPr indent="0" lvl="0" marL="0" rtl="0" algn="l">
              <a:spcBef>
                <a:spcPts val="0"/>
              </a:spcBef>
              <a:spcAft>
                <a:spcPts val="0"/>
              </a:spcAft>
              <a:buNone/>
            </a:pPr>
            <a:r>
              <a:rPr i="1" lang="en">
                <a:solidFill>
                  <a:srgbClr val="990000"/>
                </a:solidFill>
                <a:latin typeface="Comic Sans MS"/>
                <a:ea typeface="Comic Sans MS"/>
                <a:cs typeface="Comic Sans MS"/>
                <a:sym typeface="Comic Sans MS"/>
              </a:rPr>
              <a:t>  </a:t>
            </a:r>
            <a:r>
              <a:rPr b="0" i="1" lang="en" sz="3066">
                <a:solidFill>
                  <a:srgbClr val="0000FF"/>
                </a:solidFill>
                <a:latin typeface="Comic Sans MS"/>
                <a:ea typeface="Comic Sans MS"/>
                <a:cs typeface="Comic Sans MS"/>
                <a:sym typeface="Comic Sans MS"/>
              </a:rPr>
              <a:t>Secondary orbit can be tracked using GR </a:t>
            </a:r>
            <a:endParaRPr b="0" i="1" sz="3066">
              <a:solidFill>
                <a:srgbClr val="0000FF"/>
              </a:solidFill>
              <a:latin typeface="Comic Sans MS"/>
              <a:ea typeface="Comic Sans MS"/>
              <a:cs typeface="Comic Sans MS"/>
              <a:sym typeface="Comic Sans MS"/>
            </a:endParaRPr>
          </a:p>
        </p:txBody>
      </p:sp>
      <p:pic>
        <p:nvPicPr>
          <p:cNvPr id="553" name="Google Shape;553;p66"/>
          <p:cNvPicPr preferRelativeResize="0"/>
          <p:nvPr/>
        </p:nvPicPr>
        <p:blipFill rotWithShape="1">
          <a:blip r:embed="rId3">
            <a:alphaModFix/>
          </a:blip>
          <a:srcRect b="0" l="0" r="0" t="8071"/>
          <a:stretch/>
        </p:blipFill>
        <p:spPr>
          <a:xfrm>
            <a:off x="217125" y="887550"/>
            <a:ext cx="4532324" cy="3321725"/>
          </a:xfrm>
          <a:prstGeom prst="rect">
            <a:avLst/>
          </a:prstGeom>
          <a:noFill/>
          <a:ln>
            <a:noFill/>
          </a:ln>
          <a:effectLst>
            <a:outerShdw blurRad="357188" rotWithShape="0" algn="bl" dir="5400000" dist="19050">
              <a:srgbClr val="000000">
                <a:alpha val="50000"/>
              </a:srgbClr>
            </a:outerShdw>
          </a:effectLst>
        </p:spPr>
      </p:pic>
      <p:sp>
        <p:nvSpPr>
          <p:cNvPr id="554" name="Google Shape;554;p66"/>
          <p:cNvSpPr txBox="1"/>
          <p:nvPr/>
        </p:nvSpPr>
        <p:spPr>
          <a:xfrm>
            <a:off x="4698250" y="1137100"/>
            <a:ext cx="4261500" cy="11298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Font typeface="Comic Sans MS"/>
              <a:buChar char="●"/>
            </a:pPr>
            <a:r>
              <a:rPr lang="en" sz="1800">
                <a:latin typeface="Comic Sans MS"/>
                <a:ea typeface="Comic Sans MS"/>
                <a:cs typeface="Comic Sans MS"/>
                <a:sym typeface="Comic Sans MS"/>
              </a:rPr>
              <a:t>The orbit is calculated using post-Newtonian (PN) accurate dynamics!</a:t>
            </a:r>
            <a:endParaRPr sz="1800">
              <a:latin typeface="Comic Sans MS"/>
              <a:ea typeface="Comic Sans MS"/>
              <a:cs typeface="Comic Sans MS"/>
              <a:sym typeface="Comic Sans MS"/>
            </a:endParaRPr>
          </a:p>
        </p:txBody>
      </p:sp>
      <p:pic>
        <p:nvPicPr>
          <p:cNvPr id="555" name="Google Shape;555;p66"/>
          <p:cNvPicPr preferRelativeResize="0"/>
          <p:nvPr/>
        </p:nvPicPr>
        <p:blipFill>
          <a:blip r:embed="rId4">
            <a:alphaModFix/>
          </a:blip>
          <a:stretch>
            <a:fillRect/>
          </a:stretch>
        </p:blipFill>
        <p:spPr>
          <a:xfrm>
            <a:off x="4025232" y="2266950"/>
            <a:ext cx="4928269" cy="1390650"/>
          </a:xfrm>
          <a:prstGeom prst="rect">
            <a:avLst/>
          </a:prstGeom>
          <a:noFill/>
          <a:ln>
            <a:noFill/>
          </a:ln>
          <a:effectLst>
            <a:outerShdw blurRad="257175" rotWithShape="0" algn="bl" dir="14940000" dist="19050">
              <a:srgbClr val="000000"/>
            </a:outerShdw>
          </a:effectLst>
        </p:spPr>
      </p:pic>
      <p:sp>
        <p:nvSpPr>
          <p:cNvPr id="556" name="Google Shape;556;p66"/>
          <p:cNvSpPr txBox="1"/>
          <p:nvPr/>
        </p:nvSpPr>
        <p:spPr>
          <a:xfrm>
            <a:off x="360450" y="4246850"/>
            <a:ext cx="8471700" cy="8541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Font typeface="Comic Sans MS"/>
              <a:buChar char="●"/>
            </a:pPr>
            <a:r>
              <a:rPr lang="en" sz="1800">
                <a:latin typeface="Comic Sans MS"/>
                <a:ea typeface="Comic Sans MS"/>
                <a:cs typeface="Comic Sans MS"/>
                <a:sym typeface="Comic Sans MS"/>
              </a:rPr>
              <a:t>We showed that </a:t>
            </a:r>
            <a:r>
              <a:rPr i="1" lang="en" sz="1900">
                <a:solidFill>
                  <a:srgbClr val="0000FF"/>
                </a:solidFill>
                <a:latin typeface="Comic Sans MS"/>
                <a:ea typeface="Comic Sans MS"/>
                <a:cs typeface="Comic Sans MS"/>
                <a:sym typeface="Comic Sans MS"/>
              </a:rPr>
              <a:t>4PN-tail terms in the EOM </a:t>
            </a:r>
            <a:r>
              <a:rPr lang="en" sz="1800">
                <a:latin typeface="Comic Sans MS"/>
                <a:ea typeface="Comic Sans MS"/>
                <a:cs typeface="Comic Sans MS"/>
                <a:sym typeface="Comic Sans MS"/>
              </a:rPr>
              <a:t>are important to accurately predict the flare timings </a:t>
            </a:r>
            <a:r>
              <a:rPr lang="en" sz="1800">
                <a:solidFill>
                  <a:srgbClr val="FF0000"/>
                </a:solidFill>
                <a:highlight>
                  <a:srgbClr val="FFFFFF"/>
                </a:highlight>
                <a:latin typeface="Comic Sans MS"/>
                <a:ea typeface="Comic Sans MS"/>
                <a:cs typeface="Comic Sans MS"/>
                <a:sym typeface="Comic Sans MS"/>
              </a:rPr>
              <a:t>(Dey et al. 2018)</a:t>
            </a:r>
            <a:r>
              <a:rPr lang="en" sz="1800">
                <a:highlight>
                  <a:srgbClr val="FFFFFF"/>
                </a:highlight>
                <a:latin typeface="Comic Sans MS"/>
                <a:ea typeface="Comic Sans MS"/>
                <a:cs typeface="Comic Sans MS"/>
                <a:sym typeface="Comic Sans MS"/>
              </a:rPr>
              <a:t>.</a:t>
            </a:r>
            <a:endParaRPr sz="1800">
              <a:highlight>
                <a:srgbClr val="FFFFFF"/>
              </a:highlight>
              <a:latin typeface="Comic Sans MS"/>
              <a:ea typeface="Comic Sans MS"/>
              <a:cs typeface="Comic Sans MS"/>
              <a:sym typeface="Comic Sans MS"/>
            </a:endParaRPr>
          </a:p>
        </p:txBody>
      </p:sp>
      <p:sp>
        <p:nvSpPr>
          <p:cNvPr id="557" name="Google Shape;557;p66"/>
          <p:cNvSpPr txBox="1"/>
          <p:nvPr/>
        </p:nvSpPr>
        <p:spPr>
          <a:xfrm>
            <a:off x="5592250" y="3713850"/>
            <a:ext cx="2151900" cy="44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t>n-PN ~ O {(v/c)</a:t>
            </a:r>
            <a:r>
              <a:rPr baseline="30000" lang="en" sz="1600"/>
              <a:t>2n</a:t>
            </a:r>
            <a:r>
              <a:rPr lang="en" sz="1600"/>
              <a:t>}</a:t>
            </a:r>
            <a:endParaRPr sz="160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pic>
        <p:nvPicPr>
          <p:cNvPr id="562" name="Google Shape;562;p67"/>
          <p:cNvPicPr preferRelativeResize="0"/>
          <p:nvPr/>
        </p:nvPicPr>
        <p:blipFill>
          <a:blip r:embed="rId3">
            <a:alphaModFix/>
          </a:blip>
          <a:stretch>
            <a:fillRect/>
          </a:stretch>
        </p:blipFill>
        <p:spPr>
          <a:xfrm>
            <a:off x="610675" y="141400"/>
            <a:ext cx="5169399" cy="3249901"/>
          </a:xfrm>
          <a:prstGeom prst="rect">
            <a:avLst/>
          </a:prstGeom>
          <a:noFill/>
          <a:ln>
            <a:noFill/>
          </a:ln>
        </p:spPr>
      </p:pic>
      <p:sp>
        <p:nvSpPr>
          <p:cNvPr id="563" name="Google Shape;563;p67"/>
          <p:cNvSpPr txBox="1"/>
          <p:nvPr/>
        </p:nvSpPr>
        <p:spPr>
          <a:xfrm>
            <a:off x="273050" y="3579250"/>
            <a:ext cx="6167100" cy="1727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500">
                <a:solidFill>
                  <a:srgbClr val="0000FF"/>
                </a:solidFill>
                <a:latin typeface="Caveat"/>
                <a:ea typeface="Caveat"/>
                <a:cs typeface="Caveat"/>
                <a:sym typeface="Caveat"/>
              </a:rPr>
              <a:t>The flare is predicted to peak in July 31 2019</a:t>
            </a:r>
            <a:br>
              <a:rPr lang="en" sz="2500">
                <a:solidFill>
                  <a:srgbClr val="0000FF"/>
                </a:solidFill>
                <a:latin typeface="Caveat"/>
                <a:ea typeface="Caveat"/>
                <a:cs typeface="Caveat"/>
                <a:sym typeface="Caveat"/>
              </a:rPr>
            </a:br>
            <a:r>
              <a:rPr lang="en" sz="2500">
                <a:solidFill>
                  <a:srgbClr val="0000FF"/>
                </a:solidFill>
                <a:latin typeface="Caveat"/>
                <a:ea typeface="Caveat"/>
                <a:cs typeface="Caveat"/>
                <a:sym typeface="Caveat"/>
              </a:rPr>
              <a:t>              &amp; </a:t>
            </a:r>
            <a:br>
              <a:rPr lang="en" sz="2500">
                <a:solidFill>
                  <a:srgbClr val="0000FF"/>
                </a:solidFill>
                <a:latin typeface="Caveat"/>
                <a:ea typeface="Caveat"/>
                <a:cs typeface="Caveat"/>
                <a:sym typeface="Caveat"/>
              </a:rPr>
            </a:br>
            <a:r>
              <a:rPr lang="en" sz="2500">
                <a:solidFill>
                  <a:srgbClr val="0000FF"/>
                </a:solidFill>
                <a:latin typeface="Caveat"/>
                <a:ea typeface="Caveat"/>
                <a:cs typeface="Caveat"/>
                <a:sym typeface="Caveat"/>
              </a:rPr>
              <a:t> We even predicted the shape of its light curve!!</a:t>
            </a:r>
            <a:endParaRPr sz="2500">
              <a:solidFill>
                <a:srgbClr val="0000FF"/>
              </a:solidFill>
              <a:latin typeface="Caveat"/>
              <a:ea typeface="Caveat"/>
              <a:cs typeface="Caveat"/>
              <a:sym typeface="Caveat"/>
            </a:endParaRPr>
          </a:p>
          <a:p>
            <a:pPr indent="0" lvl="0" marL="0" rtl="0" algn="l">
              <a:spcBef>
                <a:spcPts val="0"/>
              </a:spcBef>
              <a:spcAft>
                <a:spcPts val="0"/>
              </a:spcAft>
              <a:buNone/>
            </a:pPr>
            <a:r>
              <a:t/>
            </a:r>
            <a:endParaRPr>
              <a:latin typeface="Open Sans"/>
              <a:ea typeface="Open Sans"/>
              <a:cs typeface="Open Sans"/>
              <a:sym typeface="Open Sans"/>
            </a:endParaRPr>
          </a:p>
        </p:txBody>
      </p:sp>
      <p:pic>
        <p:nvPicPr>
          <p:cNvPr id="564" name="Google Shape;564;p67"/>
          <p:cNvPicPr preferRelativeResize="0"/>
          <p:nvPr/>
        </p:nvPicPr>
        <p:blipFill>
          <a:blip r:embed="rId4">
            <a:alphaModFix/>
          </a:blip>
          <a:stretch>
            <a:fillRect/>
          </a:stretch>
        </p:blipFill>
        <p:spPr>
          <a:xfrm>
            <a:off x="5780586" y="2076250"/>
            <a:ext cx="3059127" cy="2415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pic>
        <p:nvPicPr>
          <p:cNvPr descr="What are we waiting for? The clip is from &quot;LotR: The Return of the King&quot;." id="569" name="Google Shape;569;p68" title="Certainty of death. Small chance of success.">
            <a:hlinkClick r:id="rId3"/>
          </p:cNvPr>
          <p:cNvPicPr preferRelativeResize="0"/>
          <p:nvPr/>
        </p:nvPicPr>
        <p:blipFill>
          <a:blip r:embed="rId4">
            <a:alphaModFix/>
          </a:blip>
          <a:stretch>
            <a:fillRect/>
          </a:stretch>
        </p:blipFill>
        <p:spPr>
          <a:xfrm>
            <a:off x="477125" y="425625"/>
            <a:ext cx="7920300" cy="44551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9"/>
                                        </p:tgtEl>
                                        <p:attrNameLst>
                                          <p:attrName>style.visibility</p:attrName>
                                        </p:attrNameLst>
                                      </p:cBhvr>
                                      <p:to>
                                        <p:strVal val="visible"/>
                                      </p:to>
                                    </p:set>
                                    <p:animEffect filter="fade" transition="in">
                                      <p:cBhvr>
                                        <p:cTn dur="1000"/>
                                        <p:tgtEl>
                                          <p:spTgt spid="5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pic>
        <p:nvPicPr>
          <p:cNvPr id="574" name="Google Shape;574;p69"/>
          <p:cNvPicPr preferRelativeResize="0"/>
          <p:nvPr/>
        </p:nvPicPr>
        <p:blipFill>
          <a:blip r:embed="rId3">
            <a:alphaModFix/>
          </a:blip>
          <a:stretch>
            <a:fillRect/>
          </a:stretch>
        </p:blipFill>
        <p:spPr>
          <a:xfrm>
            <a:off x="224725" y="919250"/>
            <a:ext cx="5005124" cy="4017125"/>
          </a:xfrm>
          <a:prstGeom prst="rect">
            <a:avLst/>
          </a:prstGeom>
          <a:noFill/>
          <a:ln>
            <a:noFill/>
          </a:ln>
          <a:effectLst>
            <a:outerShdw blurRad="457200" rotWithShape="0" algn="bl" dir="5400000" dist="19050">
              <a:srgbClr val="000000">
                <a:alpha val="50000"/>
              </a:srgbClr>
            </a:outerShdw>
          </a:effectLst>
        </p:spPr>
      </p:pic>
      <p:sp>
        <p:nvSpPr>
          <p:cNvPr id="575" name="Google Shape;575;p69"/>
          <p:cNvSpPr txBox="1"/>
          <p:nvPr>
            <p:ph idx="4294967295" type="ctrTitle"/>
          </p:nvPr>
        </p:nvSpPr>
        <p:spPr>
          <a:xfrm>
            <a:off x="311700" y="216425"/>
            <a:ext cx="8520600" cy="572700"/>
          </a:xfrm>
          <a:prstGeom prst="rect">
            <a:avLst/>
          </a:prstGeom>
          <a:solidFill>
            <a:srgbClr val="EFEFEF"/>
          </a:solidFill>
        </p:spPr>
        <p:txBody>
          <a:bodyPr anchorCtr="0" anchor="t" bIns="91425" lIns="91425" spcFirstLastPara="1" rIns="91425" wrap="square" tIns="91425">
            <a:noAutofit/>
          </a:bodyPr>
          <a:lstStyle/>
          <a:p>
            <a:pPr indent="0" lvl="0" marL="0" rtl="0" algn="l">
              <a:spcBef>
                <a:spcPts val="0"/>
              </a:spcBef>
              <a:spcAft>
                <a:spcPts val="0"/>
              </a:spcAft>
              <a:buSzPts val="990"/>
              <a:buNone/>
            </a:pPr>
            <a:r>
              <a:rPr i="1" lang="en" sz="2640">
                <a:solidFill>
                  <a:srgbClr val="990000"/>
                </a:solidFill>
                <a:latin typeface="Comic Sans MS"/>
                <a:ea typeface="Comic Sans MS"/>
                <a:cs typeface="Comic Sans MS"/>
                <a:sym typeface="Comic Sans MS"/>
              </a:rPr>
              <a:t>The predicted &amp; observed 2019 BH impact flare</a:t>
            </a:r>
            <a:endParaRPr i="1" sz="2640">
              <a:solidFill>
                <a:srgbClr val="990000"/>
              </a:solidFill>
              <a:latin typeface="Comic Sans MS"/>
              <a:ea typeface="Comic Sans MS"/>
              <a:cs typeface="Comic Sans MS"/>
              <a:sym typeface="Comic Sans MS"/>
            </a:endParaRPr>
          </a:p>
        </p:txBody>
      </p:sp>
      <p:sp>
        <p:nvSpPr>
          <p:cNvPr id="576" name="Google Shape;576;p69"/>
          <p:cNvSpPr txBox="1"/>
          <p:nvPr/>
        </p:nvSpPr>
        <p:spPr>
          <a:xfrm>
            <a:off x="5159400" y="789125"/>
            <a:ext cx="3730200" cy="1679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800">
              <a:latin typeface="Comic Sans MS"/>
              <a:ea typeface="Comic Sans MS"/>
              <a:cs typeface="Comic Sans MS"/>
              <a:sym typeface="Comic Sans MS"/>
            </a:endParaRPr>
          </a:p>
        </p:txBody>
      </p:sp>
      <p:sp>
        <p:nvSpPr>
          <p:cNvPr id="577" name="Google Shape;577;p69"/>
          <p:cNvSpPr txBox="1"/>
          <p:nvPr/>
        </p:nvSpPr>
        <p:spPr>
          <a:xfrm>
            <a:off x="353388" y="4604975"/>
            <a:ext cx="4747800" cy="45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FF0000"/>
                </a:solidFill>
                <a:latin typeface="Comic Sans MS"/>
                <a:ea typeface="Comic Sans MS"/>
                <a:cs typeface="Comic Sans MS"/>
                <a:sym typeface="Comic Sans MS"/>
              </a:rPr>
              <a:t>Laine, Dey et al. 2020 (</a:t>
            </a:r>
            <a:r>
              <a:rPr lang="en" sz="1700">
                <a:solidFill>
                  <a:srgbClr val="FF0000"/>
                </a:solidFill>
                <a:highlight>
                  <a:srgbClr val="FFFFFF"/>
                </a:highlight>
                <a:uFill>
                  <a:noFill/>
                </a:uFill>
                <a:hlinkClick r:id="rId4">
                  <a:extLst>
                    <a:ext uri="{A12FA001-AC4F-418D-AE19-62706E023703}">
                      <ahyp:hlinkClr val="tx"/>
                    </a:ext>
                  </a:extLst>
                </a:hlinkClick>
              </a:rPr>
              <a:t>arXiv:2004.13392</a:t>
            </a:r>
            <a:r>
              <a:rPr lang="en" sz="1700">
                <a:solidFill>
                  <a:srgbClr val="FF0000"/>
                </a:solidFill>
                <a:highlight>
                  <a:srgbClr val="FFFFFF"/>
                </a:highlight>
              </a:rPr>
              <a:t>   )</a:t>
            </a:r>
            <a:endParaRPr sz="1700">
              <a:solidFill>
                <a:srgbClr val="FF0000"/>
              </a:solidFill>
              <a:highlight>
                <a:srgbClr val="FFFFFF"/>
              </a:highlight>
            </a:endParaRPr>
          </a:p>
          <a:p>
            <a:pPr indent="0" lvl="0" marL="0" rtl="0" algn="l">
              <a:spcBef>
                <a:spcPts val="0"/>
              </a:spcBef>
              <a:spcAft>
                <a:spcPts val="0"/>
              </a:spcAft>
              <a:buNone/>
            </a:pPr>
            <a:r>
              <a:t/>
            </a:r>
            <a:endParaRPr sz="1600">
              <a:solidFill>
                <a:srgbClr val="FF0000"/>
              </a:solidFill>
              <a:latin typeface="Comic Sans MS"/>
              <a:ea typeface="Comic Sans MS"/>
              <a:cs typeface="Comic Sans MS"/>
              <a:sym typeface="Comic Sans MS"/>
            </a:endParaRPr>
          </a:p>
        </p:txBody>
      </p:sp>
      <p:sp>
        <p:nvSpPr>
          <p:cNvPr id="578" name="Google Shape;578;p69"/>
          <p:cNvSpPr txBox="1"/>
          <p:nvPr/>
        </p:nvSpPr>
        <p:spPr>
          <a:xfrm>
            <a:off x="5317375" y="1483588"/>
            <a:ext cx="3719700" cy="33294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SzPts val="1800"/>
              <a:buFont typeface="Comic Sans MS"/>
              <a:buChar char="●"/>
            </a:pPr>
            <a:r>
              <a:rPr lang="en" sz="1800">
                <a:latin typeface="Comic Sans MS"/>
                <a:ea typeface="Comic Sans MS"/>
                <a:cs typeface="Comic Sans MS"/>
                <a:sym typeface="Comic Sans MS"/>
              </a:rPr>
              <a:t>We observed OJ 287 with </a:t>
            </a:r>
            <a:br>
              <a:rPr lang="en" sz="1800">
                <a:latin typeface="Comic Sans MS"/>
                <a:ea typeface="Comic Sans MS"/>
                <a:cs typeface="Comic Sans MS"/>
                <a:sym typeface="Comic Sans MS"/>
              </a:rPr>
            </a:br>
            <a:r>
              <a:rPr lang="en" sz="1800">
                <a:latin typeface="Comic Sans MS"/>
                <a:ea typeface="Comic Sans MS"/>
                <a:cs typeface="Comic Sans MS"/>
                <a:sym typeface="Comic Sans MS"/>
              </a:rPr>
              <a:t>the </a:t>
            </a:r>
            <a:r>
              <a:rPr i="1" lang="en" sz="1800">
                <a:solidFill>
                  <a:srgbClr val="0000FF"/>
                </a:solidFill>
                <a:latin typeface="Comic Sans MS"/>
                <a:ea typeface="Comic Sans MS"/>
                <a:cs typeface="Comic Sans MS"/>
                <a:sym typeface="Comic Sans MS"/>
              </a:rPr>
              <a:t>Spitzer Space Telescope </a:t>
            </a:r>
            <a:r>
              <a:rPr lang="en" sz="1800">
                <a:latin typeface="Comic Sans MS"/>
                <a:ea typeface="Comic Sans MS"/>
                <a:cs typeface="Comic Sans MS"/>
                <a:sym typeface="Comic Sans MS"/>
              </a:rPr>
              <a:t> during the predicted time </a:t>
            </a:r>
            <a:br>
              <a:rPr lang="en" sz="1800">
                <a:latin typeface="Comic Sans MS"/>
                <a:ea typeface="Comic Sans MS"/>
                <a:cs typeface="Comic Sans MS"/>
                <a:sym typeface="Comic Sans MS"/>
              </a:rPr>
            </a:br>
            <a:endParaRPr sz="1800">
              <a:latin typeface="Comic Sans MS"/>
              <a:ea typeface="Comic Sans MS"/>
              <a:cs typeface="Comic Sans MS"/>
              <a:sym typeface="Comic Sans MS"/>
            </a:endParaRPr>
          </a:p>
          <a:p>
            <a:pPr indent="-342900" lvl="0" marL="457200" rtl="0" algn="l">
              <a:lnSpc>
                <a:spcPct val="115000"/>
              </a:lnSpc>
              <a:spcBef>
                <a:spcPts val="0"/>
              </a:spcBef>
              <a:spcAft>
                <a:spcPts val="0"/>
              </a:spcAft>
              <a:buSzPts val="1800"/>
              <a:buFont typeface="Comic Sans MS"/>
              <a:buChar char="●"/>
            </a:pPr>
            <a:r>
              <a:rPr lang="en" sz="1800">
                <a:solidFill>
                  <a:srgbClr val="0000FF"/>
                </a:solidFill>
                <a:latin typeface="Comic Sans MS"/>
                <a:ea typeface="Comic Sans MS"/>
                <a:cs typeface="Comic Sans MS"/>
                <a:sym typeface="Comic Sans MS"/>
              </a:rPr>
              <a:t>Spitzer observations strongly supports the arrival of the predicted  flare </a:t>
            </a:r>
            <a:r>
              <a:rPr lang="en" sz="1800">
                <a:latin typeface="Comic Sans MS"/>
                <a:ea typeface="Comic Sans MS"/>
                <a:cs typeface="Comic Sans MS"/>
                <a:sym typeface="Comic Sans MS"/>
              </a:rPr>
              <a:t>(</a:t>
            </a:r>
            <a:r>
              <a:rPr i="1" lang="en" sz="1800">
                <a:latin typeface="Comic Sans MS"/>
                <a:ea typeface="Comic Sans MS"/>
                <a:cs typeface="Comic Sans MS"/>
                <a:sym typeface="Comic Sans MS"/>
              </a:rPr>
              <a:t>within the expected time window</a:t>
            </a:r>
            <a:r>
              <a:rPr lang="en" sz="1800">
                <a:latin typeface="Comic Sans MS"/>
                <a:ea typeface="Comic Sans MS"/>
                <a:cs typeface="Comic Sans MS"/>
                <a:sym typeface="Comic Sans MS"/>
              </a:rPr>
              <a:t>)</a:t>
            </a:r>
            <a:endParaRPr sz="1800">
              <a:latin typeface="Comic Sans MS"/>
              <a:ea typeface="Comic Sans MS"/>
              <a:cs typeface="Comic Sans MS"/>
              <a:sym typeface="Comic Sans M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8"/>
                                        </p:tgtEl>
                                        <p:attrNameLst>
                                          <p:attrName>style.visibility</p:attrName>
                                        </p:attrNameLst>
                                      </p:cBhvr>
                                      <p:to>
                                        <p:strVal val="visible"/>
                                      </p:to>
                                    </p:set>
                                    <p:animEffect filter="fade" transition="in">
                                      <p:cBhvr>
                                        <p:cTn dur="1000"/>
                                        <p:tgtEl>
                                          <p:spTgt spid="5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4"/>
                                        </p:tgtEl>
                                        <p:attrNameLst>
                                          <p:attrName>style.visibility</p:attrName>
                                        </p:attrNameLst>
                                      </p:cBhvr>
                                      <p:to>
                                        <p:strVal val="visible"/>
                                      </p:to>
                                    </p:set>
                                    <p:animEffect filter="fade" transition="in">
                                      <p:cBhvr>
                                        <p:cTn dur="1000"/>
                                        <p:tgtEl>
                                          <p:spTgt spid="5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70"/>
          <p:cNvSpPr txBox="1"/>
          <p:nvPr>
            <p:ph idx="1" type="body"/>
          </p:nvPr>
        </p:nvSpPr>
        <p:spPr>
          <a:xfrm>
            <a:off x="440625" y="4131325"/>
            <a:ext cx="76125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35"/>
              <a:buNone/>
            </a:pPr>
            <a:r>
              <a:rPr i="1" lang="en" sz="2540">
                <a:solidFill>
                  <a:srgbClr val="0000FF"/>
                </a:solidFill>
                <a:latin typeface="Caveat"/>
                <a:ea typeface="Caveat"/>
                <a:cs typeface="Caveat"/>
                <a:sym typeface="Caveat"/>
              </a:rPr>
              <a:t>Spitzer Space Telescope  `performed` a test of General Relativity</a:t>
            </a:r>
            <a:endParaRPr i="1" sz="2540">
              <a:solidFill>
                <a:srgbClr val="0000FF"/>
              </a:solidFill>
              <a:latin typeface="Caveat"/>
              <a:ea typeface="Caveat"/>
              <a:cs typeface="Caveat"/>
              <a:sym typeface="Caveat"/>
            </a:endParaRPr>
          </a:p>
        </p:txBody>
      </p:sp>
      <p:pic>
        <p:nvPicPr>
          <p:cNvPr descr="Two massive black holes are locked in a dance at the center of the OJ 287 galaxy. The larger black hole is surrounded by disk of gas; it is also orbited by a smaller black hole that collides with the disk, producing a flare brighter than 1 trillion stars. But because the system's complex physics affects the smaller black hole's orbit, the flares occur irregularly. Scientists used NASA's Spitzer Space Telescope to detect one of these bright flashes on July 31, 2019, confirming that they can now anticipate the timing of these flares to within four hours using a detailed model of the system. &#10;&#10;In the second half of the video, the animated diagram on the left illustrates the orbit of the smaller black hole (the red dot) around the larger black hole (the stationary white dot) and its collisions with the disk of gas (the pink line), which occur twice per orbit. The years of the collisions are indicated below the diagram and in the graphic on the right shows, dating to 1886. &#10;&#10;&#10;After more than 16 years of operations in space, Spitzer was retired on Jan. 30, 2020. &#10;&#10;&#10;Credit: NASA/JPL/Abhimanyu Susobhanan (Tata Institute of Fundamental Research) &#10;&#10;&#10;To read the full story, visit https://go.nasa.gov/3eY8vY5&#10;For more information, visit https://www.jpl.nasa.gov/news/press_kits/spitzer/" id="584" name="Google Shape;584;p70" title="Timing of Black Hole Dance Revealed by NASA Spitzer Space Telescope">
            <a:hlinkClick r:id="rId3"/>
          </p:cNvPr>
          <p:cNvPicPr preferRelativeResize="0"/>
          <p:nvPr/>
        </p:nvPicPr>
        <p:blipFill>
          <a:blip r:embed="rId4">
            <a:alphaModFix/>
          </a:blip>
          <a:stretch>
            <a:fillRect/>
          </a:stretch>
        </p:blipFill>
        <p:spPr>
          <a:xfrm>
            <a:off x="440625" y="643338"/>
            <a:ext cx="4572000" cy="3429000"/>
          </a:xfrm>
          <a:prstGeom prst="rect">
            <a:avLst/>
          </a:prstGeom>
          <a:noFill/>
          <a:ln>
            <a:noFill/>
          </a:ln>
        </p:spPr>
      </p:pic>
      <p:sp>
        <p:nvSpPr>
          <p:cNvPr id="585" name="Google Shape;585;p70"/>
          <p:cNvSpPr txBox="1"/>
          <p:nvPr/>
        </p:nvSpPr>
        <p:spPr>
          <a:xfrm>
            <a:off x="849250" y="184175"/>
            <a:ext cx="517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   </a:t>
            </a:r>
            <a:r>
              <a:rPr i="1" lang="en" sz="1050">
                <a:solidFill>
                  <a:srgbClr val="FF0000"/>
                </a:solidFill>
                <a:latin typeface="Roboto"/>
                <a:ea typeface="Roboto"/>
                <a:cs typeface="Roboto"/>
                <a:sym typeface="Roboto"/>
              </a:rPr>
              <a:t>Credit: NASA/JPL &amp; Abhimanyu S (TIFR) </a:t>
            </a:r>
            <a:endParaRPr i="1">
              <a:solidFill>
                <a:srgbClr val="FF0000"/>
              </a:solidFill>
              <a:latin typeface="Open Sans"/>
              <a:ea typeface="Open Sans"/>
              <a:cs typeface="Open Sans"/>
              <a:sym typeface="Open Sans"/>
            </a:endParaRPr>
          </a:p>
        </p:txBody>
      </p:sp>
      <p:pic>
        <p:nvPicPr>
          <p:cNvPr id="586" name="Google Shape;586;p70"/>
          <p:cNvPicPr preferRelativeResize="0"/>
          <p:nvPr/>
        </p:nvPicPr>
        <p:blipFill>
          <a:blip r:embed="rId5">
            <a:alphaModFix/>
          </a:blip>
          <a:stretch>
            <a:fillRect/>
          </a:stretch>
        </p:blipFill>
        <p:spPr>
          <a:xfrm>
            <a:off x="5326625" y="251075"/>
            <a:ext cx="3562650" cy="1833975"/>
          </a:xfrm>
          <a:prstGeom prst="rect">
            <a:avLst/>
          </a:prstGeom>
          <a:noFill/>
          <a:ln>
            <a:noFill/>
          </a:ln>
        </p:spPr>
      </p:pic>
      <p:pic>
        <p:nvPicPr>
          <p:cNvPr descr="Two supermassive black holes are locked in a dance in the OJ 287 galaxy. The larger black hole is 18 billion times the mass of our sun and surrounded by disk of gas. It is also orbited by a smaller black hole about 150 million times the mass of our sun that crashes through the disk and produces a flare brighter than 1 trillion stars. But the complex physics of the system affect the smaller black hole's orbit, and the flares occur irregularly.&#10;&#10; The animated diagram on the left illustrates the orbit of the smaller black hole (the red dot) around the larger black hole (the stationary white dot) at the center of the OJ 287 galaxy. The pink line represents a disk of gas and dust — seen edge-on — surrounding the larger black hole. The smaller black hole collides with disk twice per orbit. The graphic on the right shows the calculated timing of the flares since 1886.  &#10;&#10;Credit: NASA/JPL/Abhimanyu Susobhanan (Tata Institute of Fundamental Research)" id="587" name="Google Shape;587;p70" title="Simulation of Black Hole Disk Flares in Galaxy OJ 287">
            <a:hlinkClick r:id="rId6"/>
          </p:cNvPr>
          <p:cNvPicPr preferRelativeResize="0"/>
          <p:nvPr/>
        </p:nvPicPr>
        <p:blipFill>
          <a:blip r:embed="rId7">
            <a:alphaModFix/>
          </a:blip>
          <a:stretch>
            <a:fillRect/>
          </a:stretch>
        </p:blipFill>
        <p:spPr>
          <a:xfrm>
            <a:off x="5165025" y="2237450"/>
            <a:ext cx="3048000" cy="1714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7"/>
                                        </p:tgtEl>
                                        <p:attrNameLst>
                                          <p:attrName>style.visibility</p:attrName>
                                        </p:attrNameLst>
                                      </p:cBhvr>
                                      <p:to>
                                        <p:strVal val="visible"/>
                                      </p:to>
                                    </p:set>
                                    <p:animEffect filter="fade" transition="in">
                                      <p:cBhvr>
                                        <p:cTn dur="1000"/>
                                        <p:tgtEl>
                                          <p:spTgt spid="5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7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93" name="Google Shape;593;p71"/>
          <p:cNvPicPr preferRelativeResize="0"/>
          <p:nvPr/>
        </p:nvPicPr>
        <p:blipFill>
          <a:blip r:embed="rId3">
            <a:alphaModFix/>
          </a:blip>
          <a:stretch>
            <a:fillRect/>
          </a:stretch>
        </p:blipFill>
        <p:spPr>
          <a:xfrm>
            <a:off x="3905692" y="1345588"/>
            <a:ext cx="4962433" cy="2893175"/>
          </a:xfrm>
          <a:prstGeom prst="rect">
            <a:avLst/>
          </a:prstGeom>
          <a:noFill/>
          <a:ln>
            <a:noFill/>
          </a:ln>
        </p:spPr>
      </p:pic>
      <p:sp>
        <p:nvSpPr>
          <p:cNvPr id="594" name="Google Shape;594;p71"/>
          <p:cNvSpPr txBox="1"/>
          <p:nvPr/>
        </p:nvSpPr>
        <p:spPr>
          <a:xfrm>
            <a:off x="3603176" y="4238775"/>
            <a:ext cx="4514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Average"/>
                <a:ea typeface="Average"/>
                <a:cs typeface="Average"/>
                <a:sym typeface="Average"/>
              </a:rPr>
              <a:t>Valtonen+ 07, Valtonen+09, Valtonen+ 15;     Dey, Valtonen + 2018, Laine, Dey +. 2020</a:t>
            </a:r>
            <a:endParaRPr sz="1800">
              <a:latin typeface="Average"/>
              <a:ea typeface="Average"/>
              <a:cs typeface="Average"/>
              <a:sym typeface="Average"/>
            </a:endParaRPr>
          </a:p>
        </p:txBody>
      </p:sp>
      <p:sp>
        <p:nvSpPr>
          <p:cNvPr id="595" name="Google Shape;595;p71"/>
          <p:cNvSpPr txBox="1"/>
          <p:nvPr/>
        </p:nvSpPr>
        <p:spPr>
          <a:xfrm>
            <a:off x="198650" y="101075"/>
            <a:ext cx="7961700" cy="523200"/>
          </a:xfrm>
          <a:prstGeom prst="rect">
            <a:avLst/>
          </a:prstGeom>
          <a:solidFill>
            <a:srgbClr val="F3F3F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  </a:t>
            </a:r>
            <a:r>
              <a:rPr i="1" lang="en" sz="2200">
                <a:solidFill>
                  <a:srgbClr val="FF0000"/>
                </a:solidFill>
                <a:latin typeface="Open Sans"/>
                <a:ea typeface="Open Sans"/>
                <a:cs typeface="Open Sans"/>
                <a:sym typeface="Open Sans"/>
              </a:rPr>
              <a:t> </a:t>
            </a:r>
            <a:r>
              <a:rPr i="1" lang="en" sz="2000">
                <a:solidFill>
                  <a:srgbClr val="980000"/>
                </a:solidFill>
                <a:latin typeface="Open Sans"/>
                <a:ea typeface="Open Sans"/>
                <a:cs typeface="Open Sans"/>
                <a:sym typeface="Open Sans"/>
              </a:rPr>
              <a:t>OJ287 should be a promising SMBH Binary  IPTA (SKA) /ngEHT  era</a:t>
            </a:r>
            <a:endParaRPr i="1" sz="2000">
              <a:solidFill>
                <a:srgbClr val="980000"/>
              </a:solidFill>
              <a:latin typeface="Open Sans"/>
              <a:ea typeface="Open Sans"/>
              <a:cs typeface="Open Sans"/>
              <a:sym typeface="Open Sans"/>
            </a:endParaRPr>
          </a:p>
        </p:txBody>
      </p:sp>
      <p:sp>
        <p:nvSpPr>
          <p:cNvPr id="596" name="Google Shape;596;p71"/>
          <p:cNvSpPr txBox="1"/>
          <p:nvPr/>
        </p:nvSpPr>
        <p:spPr>
          <a:xfrm>
            <a:off x="198650" y="712125"/>
            <a:ext cx="3397500" cy="26322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Open Sans"/>
              <a:buChar char="❏"/>
            </a:pPr>
            <a:r>
              <a:rPr lang="en" sz="1800">
                <a:latin typeface="Open Sans"/>
                <a:ea typeface="Open Sans"/>
                <a:cs typeface="Open Sans"/>
                <a:sym typeface="Open Sans"/>
              </a:rPr>
              <a:t>We have done Multiple multi ƛ observational campaigns for tracking the predicted impact flares (</a:t>
            </a:r>
            <a:r>
              <a:rPr i="1" lang="en" sz="1800">
                <a:solidFill>
                  <a:srgbClr val="FF0000"/>
                </a:solidFill>
                <a:latin typeface="Open Sans"/>
                <a:ea typeface="Open Sans"/>
                <a:cs typeface="Open Sans"/>
                <a:sym typeface="Open Sans"/>
              </a:rPr>
              <a:t>07,15,19</a:t>
            </a:r>
            <a:r>
              <a:rPr lang="en" sz="1800">
                <a:latin typeface="Open Sans"/>
                <a:ea typeface="Open Sans"/>
                <a:cs typeface="Open Sans"/>
                <a:sym typeface="Open Sans"/>
              </a:rPr>
              <a:t>)</a:t>
            </a:r>
            <a:br>
              <a:rPr lang="en" sz="1800">
                <a:latin typeface="Open Sans"/>
                <a:ea typeface="Open Sans"/>
                <a:cs typeface="Open Sans"/>
                <a:sym typeface="Open Sans"/>
              </a:rPr>
            </a:br>
            <a:r>
              <a:rPr lang="en" sz="1800">
                <a:latin typeface="Open Sans"/>
                <a:ea typeface="Open Sans"/>
                <a:cs typeface="Open Sans"/>
                <a:sym typeface="Open Sans"/>
              </a:rPr>
              <a:t>→  </a:t>
            </a:r>
            <a:r>
              <a:rPr lang="en" sz="2300">
                <a:latin typeface="Caveat"/>
                <a:ea typeface="Caveat"/>
                <a:cs typeface="Caveat"/>
                <a:sym typeface="Caveat"/>
              </a:rPr>
              <a:t>A SMBH binary that emits </a:t>
            </a:r>
            <a:r>
              <a:rPr lang="en" sz="2300">
                <a:solidFill>
                  <a:srgbClr val="FF0000"/>
                </a:solidFill>
                <a:latin typeface="Caveat"/>
                <a:ea typeface="Caveat"/>
                <a:cs typeface="Caveat"/>
                <a:sym typeface="Caveat"/>
              </a:rPr>
              <a:t>nano- hertz GWs in  blazar OJ 287!! </a:t>
            </a:r>
            <a:endParaRPr i="1" sz="2000">
              <a:solidFill>
                <a:srgbClr val="9900FF"/>
              </a:solidFill>
              <a:latin typeface="Caveat"/>
              <a:ea typeface="Caveat"/>
              <a:cs typeface="Caveat"/>
              <a:sym typeface="Caveat"/>
            </a:endParaRPr>
          </a:p>
        </p:txBody>
      </p:sp>
      <p:sp>
        <p:nvSpPr>
          <p:cNvPr id="597" name="Google Shape;597;p71"/>
          <p:cNvSpPr txBox="1"/>
          <p:nvPr/>
        </p:nvSpPr>
        <p:spPr>
          <a:xfrm>
            <a:off x="140900" y="3561675"/>
            <a:ext cx="31074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highlight>
                  <a:srgbClr val="FFFFFF"/>
                </a:highlight>
              </a:rPr>
              <a:t> </a:t>
            </a:r>
            <a:r>
              <a:rPr lang="en" sz="1600">
                <a:highlight>
                  <a:srgbClr val="FFFFFF"/>
                </a:highlight>
              </a:rPr>
              <a:t> </a:t>
            </a:r>
            <a:r>
              <a:rPr i="1" lang="en" sz="2200">
                <a:highlight>
                  <a:srgbClr val="FFFFFF"/>
                </a:highlight>
                <a:latin typeface="Caveat"/>
                <a:ea typeface="Caveat"/>
                <a:cs typeface="Caveat"/>
                <a:sym typeface="Caveat"/>
              </a:rPr>
              <a:t>Are there any other way to test our SMBH binary scenario for OJ 287?</a:t>
            </a:r>
            <a:br>
              <a:rPr lang="en" sz="2200">
                <a:highlight>
                  <a:srgbClr val="FFFFFF"/>
                </a:highlight>
                <a:latin typeface="Caveat"/>
                <a:ea typeface="Caveat"/>
                <a:cs typeface="Caveat"/>
                <a:sym typeface="Caveat"/>
              </a:rPr>
            </a:br>
            <a:r>
              <a:rPr lang="en" sz="1600">
                <a:highlight>
                  <a:srgbClr val="FFFFFF"/>
                </a:highlight>
              </a:rPr>
              <a:t>( </a:t>
            </a:r>
            <a:r>
              <a:rPr lang="en" sz="1600">
                <a:solidFill>
                  <a:srgbClr val="2458C6"/>
                </a:solidFill>
                <a:highlight>
                  <a:srgbClr val="FFFFFF"/>
                </a:highlight>
              </a:rPr>
              <a:t>Dey + 21,  </a:t>
            </a:r>
            <a:r>
              <a:rPr lang="en" sz="1500">
                <a:solidFill>
                  <a:srgbClr val="2458C6"/>
                </a:solidFill>
                <a:highlight>
                  <a:srgbClr val="FFFFFF"/>
                </a:highlight>
                <a:uFill>
                  <a:noFill/>
                </a:uFill>
                <a:hlinkClick r:id="rId4">
                  <a:extLst>
                    <a:ext uri="{A12FA001-AC4F-418D-AE19-62706E023703}">
                      <ahyp:hlinkClr val="tx"/>
                    </a:ext>
                  </a:extLst>
                </a:hlinkClick>
              </a:rPr>
              <a:t>arXiv:2103.05274</a:t>
            </a:r>
            <a:r>
              <a:rPr lang="en" sz="1600">
                <a:solidFill>
                  <a:srgbClr val="2458C6"/>
                </a:solidFill>
                <a:highlight>
                  <a:srgbClr val="FFFFFF"/>
                </a:highlight>
              </a:rPr>
              <a:t> )</a:t>
            </a:r>
            <a:endParaRPr sz="1600">
              <a:solidFill>
                <a:srgbClr val="2458C6"/>
              </a:solidFill>
              <a:highlight>
                <a:srgbClr val="FFFFFF"/>
              </a:highlight>
            </a:endParaRPr>
          </a:p>
          <a:p>
            <a:pPr indent="0" lvl="0" marL="0" rtl="0" algn="l">
              <a:spcBef>
                <a:spcPts val="0"/>
              </a:spcBef>
              <a:spcAft>
                <a:spcPts val="0"/>
              </a:spcAft>
              <a:buNone/>
            </a:pPr>
            <a:r>
              <a:t/>
            </a:r>
            <a:endParaRPr sz="1600">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7"/>
                                        </p:tgtEl>
                                        <p:attrNameLst>
                                          <p:attrName>style.visibility</p:attrName>
                                        </p:attrNameLst>
                                      </p:cBhvr>
                                      <p:to>
                                        <p:strVal val="visible"/>
                                      </p:to>
                                    </p:set>
                                    <p:animEffect filter="fade" transition="in">
                                      <p:cBhvr>
                                        <p:cTn dur="1000"/>
                                        <p:tgtEl>
                                          <p:spTgt spid="5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6" name="Shape 116"/>
        <p:cNvGrpSpPr/>
        <p:nvPr/>
      </p:nvGrpSpPr>
      <p:grpSpPr>
        <a:xfrm>
          <a:off x="0" y="0"/>
          <a:ext cx="0" cy="0"/>
          <a:chOff x="0" y="0"/>
          <a:chExt cx="0" cy="0"/>
        </a:xfrm>
      </p:grpSpPr>
      <p:sp>
        <p:nvSpPr>
          <p:cNvPr id="117" name="Google Shape;117;p18"/>
          <p:cNvSpPr txBox="1"/>
          <p:nvPr>
            <p:ph type="title"/>
          </p:nvPr>
        </p:nvSpPr>
        <p:spPr>
          <a:xfrm>
            <a:off x="0" y="0"/>
            <a:ext cx="9144000" cy="444600"/>
          </a:xfrm>
          <a:prstGeom prst="rect">
            <a:avLst/>
          </a:prstGeom>
          <a:solidFill>
            <a:srgbClr val="EFEFEF"/>
          </a:solidFill>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400">
                <a:latin typeface="Oswald"/>
                <a:ea typeface="Oswald"/>
                <a:cs typeface="Oswald"/>
                <a:sym typeface="Oswald"/>
              </a:rPr>
              <a:t>               </a:t>
            </a:r>
            <a:r>
              <a:rPr b="0" i="1" lang="en" sz="2400">
                <a:solidFill>
                  <a:srgbClr val="FF0000"/>
                </a:solidFill>
                <a:latin typeface="Oswald"/>
                <a:ea typeface="Oswald"/>
                <a:cs typeface="Oswald"/>
                <a:sym typeface="Oswald"/>
              </a:rPr>
              <a:t>Era of hecto-hertz GW Astronomy: II </a:t>
            </a:r>
            <a:endParaRPr b="0" i="1" sz="2400">
              <a:solidFill>
                <a:srgbClr val="FF0000"/>
              </a:solidFill>
              <a:latin typeface="Oswald"/>
              <a:ea typeface="Oswald"/>
              <a:cs typeface="Oswald"/>
              <a:sym typeface="Oswald"/>
            </a:endParaRPr>
          </a:p>
        </p:txBody>
      </p:sp>
      <p:sp>
        <p:nvSpPr>
          <p:cNvPr id="118" name="Google Shape;118;p18"/>
          <p:cNvSpPr txBox="1"/>
          <p:nvPr/>
        </p:nvSpPr>
        <p:spPr>
          <a:xfrm>
            <a:off x="80150" y="4291100"/>
            <a:ext cx="8953800" cy="7080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SzPts val="1500"/>
              <a:buFont typeface="Source Sans Pro"/>
              <a:buChar char="●"/>
            </a:pPr>
            <a:r>
              <a:rPr lang="en" sz="1500">
                <a:latin typeface="Source Sans Pro"/>
                <a:ea typeface="Source Sans Pro"/>
                <a:cs typeface="Source Sans Pro"/>
                <a:sym typeface="Source Sans Pro"/>
              </a:rPr>
              <a:t>LVK collaboration has detected </a:t>
            </a:r>
            <a:r>
              <a:rPr i="1" lang="en" sz="1900">
                <a:solidFill>
                  <a:srgbClr val="0000FF"/>
                </a:solidFill>
                <a:latin typeface="Source Sans Pro"/>
                <a:ea typeface="Source Sans Pro"/>
                <a:cs typeface="Source Sans Pro"/>
                <a:sym typeface="Source Sans Pro"/>
              </a:rPr>
              <a:t>&gt;150 transient GW events</a:t>
            </a:r>
            <a:r>
              <a:rPr lang="en" sz="1900">
                <a:latin typeface="Source Sans Pro"/>
                <a:ea typeface="Source Sans Pro"/>
                <a:cs typeface="Source Sans Pro"/>
                <a:sym typeface="Source Sans Pro"/>
              </a:rPr>
              <a:t> </a:t>
            </a:r>
            <a:r>
              <a:rPr lang="en" sz="1500">
                <a:latin typeface="Source Sans Pro"/>
                <a:ea typeface="Source Sans Pro"/>
                <a:cs typeface="Source Sans Pro"/>
                <a:sym typeface="Source Sans Pro"/>
              </a:rPr>
              <a:t>from </a:t>
            </a:r>
            <a:r>
              <a:rPr lang="en" sz="1700">
                <a:latin typeface="Source Sans Pro"/>
                <a:ea typeface="Source Sans Pro"/>
                <a:cs typeface="Source Sans Pro"/>
                <a:sym typeface="Source Sans Pro"/>
              </a:rPr>
              <a:t>merging stellar mass</a:t>
            </a:r>
            <a:r>
              <a:rPr lang="en" sz="1500">
                <a:latin typeface="Source Sans Pro"/>
                <a:ea typeface="Source Sans Pro"/>
                <a:cs typeface="Source Sans Pro"/>
                <a:sym typeface="Source Sans Pro"/>
              </a:rPr>
              <a:t> BH -BH , NS-NS and BH-NS binaries  during the </a:t>
            </a:r>
            <a:r>
              <a:rPr i="1" lang="en" sz="1500">
                <a:solidFill>
                  <a:srgbClr val="FF0000"/>
                </a:solidFill>
                <a:latin typeface="Source Sans Pro"/>
                <a:ea typeface="Source Sans Pro"/>
                <a:cs typeface="Source Sans Pro"/>
                <a:sym typeface="Source Sans Pro"/>
              </a:rPr>
              <a:t>last 8  years in 4 observational runs </a:t>
            </a:r>
            <a:endParaRPr i="1">
              <a:solidFill>
                <a:srgbClr val="FF0000"/>
              </a:solidFill>
              <a:latin typeface="Source Sans Pro"/>
              <a:ea typeface="Source Sans Pro"/>
              <a:cs typeface="Source Sans Pro"/>
              <a:sym typeface="Source Sans Pro"/>
            </a:endParaRPr>
          </a:p>
        </p:txBody>
      </p:sp>
      <p:sp>
        <p:nvSpPr>
          <p:cNvPr id="119" name="Google Shape;119;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20" name="Google Shape;120;p18"/>
          <p:cNvPicPr preferRelativeResize="0"/>
          <p:nvPr/>
        </p:nvPicPr>
        <p:blipFill>
          <a:blip r:embed="rId3">
            <a:alphaModFix/>
          </a:blip>
          <a:stretch>
            <a:fillRect/>
          </a:stretch>
        </p:blipFill>
        <p:spPr>
          <a:xfrm>
            <a:off x="1945500" y="794675"/>
            <a:ext cx="4734464" cy="3349726"/>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72"/>
          <p:cNvSpPr txBox="1"/>
          <p:nvPr>
            <p:ph idx="4294967295" type="ctr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i="1" lang="en" u="sng">
                <a:solidFill>
                  <a:srgbClr val="990000"/>
                </a:solidFill>
                <a:latin typeface="Comic Sans MS"/>
                <a:ea typeface="Comic Sans MS"/>
                <a:cs typeface="Comic Sans MS"/>
                <a:sym typeface="Comic Sans MS"/>
              </a:rPr>
              <a:t>PA variation in jet of OJ 287</a:t>
            </a:r>
            <a:endParaRPr i="1" u="sng">
              <a:solidFill>
                <a:srgbClr val="990000"/>
              </a:solidFill>
              <a:latin typeface="Comic Sans MS"/>
              <a:ea typeface="Comic Sans MS"/>
              <a:cs typeface="Comic Sans MS"/>
              <a:sym typeface="Comic Sans MS"/>
            </a:endParaRPr>
          </a:p>
        </p:txBody>
      </p:sp>
      <p:pic>
        <p:nvPicPr>
          <p:cNvPr id="603" name="Google Shape;603;p72"/>
          <p:cNvPicPr preferRelativeResize="0"/>
          <p:nvPr/>
        </p:nvPicPr>
        <p:blipFill>
          <a:blip r:embed="rId3">
            <a:alphaModFix/>
          </a:blip>
          <a:stretch>
            <a:fillRect/>
          </a:stretch>
        </p:blipFill>
        <p:spPr>
          <a:xfrm>
            <a:off x="381000" y="789125"/>
            <a:ext cx="5629472" cy="2151400"/>
          </a:xfrm>
          <a:prstGeom prst="rect">
            <a:avLst/>
          </a:prstGeom>
          <a:noFill/>
          <a:ln>
            <a:noFill/>
          </a:ln>
          <a:effectLst>
            <a:outerShdw blurRad="385763" rotWithShape="0" algn="bl" dir="5400000" dist="19050">
              <a:srgbClr val="000000">
                <a:alpha val="50000"/>
              </a:srgbClr>
            </a:outerShdw>
          </a:effectLst>
        </p:spPr>
      </p:pic>
      <p:pic>
        <p:nvPicPr>
          <p:cNvPr id="604" name="Google Shape;604;p72"/>
          <p:cNvPicPr preferRelativeResize="0"/>
          <p:nvPr/>
        </p:nvPicPr>
        <p:blipFill>
          <a:blip r:embed="rId4">
            <a:alphaModFix/>
          </a:blip>
          <a:stretch>
            <a:fillRect/>
          </a:stretch>
        </p:blipFill>
        <p:spPr>
          <a:xfrm>
            <a:off x="3095600" y="3007137"/>
            <a:ext cx="5629476" cy="2069239"/>
          </a:xfrm>
          <a:prstGeom prst="rect">
            <a:avLst/>
          </a:prstGeom>
          <a:noFill/>
          <a:ln>
            <a:noFill/>
          </a:ln>
          <a:effectLst>
            <a:outerShdw blurRad="228600" rotWithShape="0" algn="bl" dir="6000000" dist="19050">
              <a:srgbClr val="000000">
                <a:alpha val="70000"/>
              </a:srgbClr>
            </a:outerShdw>
          </a:effectLst>
        </p:spPr>
      </p:pic>
      <p:sp>
        <p:nvSpPr>
          <p:cNvPr id="605" name="Google Shape;605;p72"/>
          <p:cNvSpPr txBox="1"/>
          <p:nvPr/>
        </p:nvSpPr>
        <p:spPr>
          <a:xfrm>
            <a:off x="6527050" y="984700"/>
            <a:ext cx="2422200" cy="1254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i="1" lang="en" sz="1600">
                <a:solidFill>
                  <a:srgbClr val="0000FF"/>
                </a:solidFill>
                <a:latin typeface="Comic Sans MS"/>
                <a:ea typeface="Comic Sans MS"/>
                <a:cs typeface="Comic Sans MS"/>
                <a:sym typeface="Comic Sans MS"/>
              </a:rPr>
              <a:t>Variation of angular momentum of the inner region of the accretion disk</a:t>
            </a:r>
            <a:endParaRPr i="1" sz="1600">
              <a:solidFill>
                <a:srgbClr val="0000FF"/>
              </a:solidFill>
              <a:latin typeface="Comic Sans MS"/>
              <a:ea typeface="Comic Sans MS"/>
              <a:cs typeface="Comic Sans MS"/>
              <a:sym typeface="Comic Sans MS"/>
            </a:endParaRPr>
          </a:p>
          <a:p>
            <a:pPr indent="0" lvl="0" marL="0" rtl="0" algn="l">
              <a:lnSpc>
                <a:spcPct val="115000"/>
              </a:lnSpc>
              <a:spcBef>
                <a:spcPts val="0"/>
              </a:spcBef>
              <a:spcAft>
                <a:spcPts val="0"/>
              </a:spcAft>
              <a:buNone/>
            </a:pPr>
            <a:r>
              <a:t/>
            </a:r>
            <a:endParaRPr sz="1600">
              <a:latin typeface="Comic Sans MS"/>
              <a:ea typeface="Comic Sans MS"/>
              <a:cs typeface="Comic Sans MS"/>
              <a:sym typeface="Comic Sans MS"/>
            </a:endParaRPr>
          </a:p>
        </p:txBody>
      </p:sp>
      <p:sp>
        <p:nvSpPr>
          <p:cNvPr id="606" name="Google Shape;606;p72"/>
          <p:cNvSpPr/>
          <p:nvPr/>
        </p:nvSpPr>
        <p:spPr>
          <a:xfrm>
            <a:off x="6230750" y="1499325"/>
            <a:ext cx="278700" cy="111600"/>
          </a:xfrm>
          <a:prstGeom prst="lef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72"/>
          <p:cNvSpPr txBox="1"/>
          <p:nvPr/>
        </p:nvSpPr>
        <p:spPr>
          <a:xfrm>
            <a:off x="237800" y="3498400"/>
            <a:ext cx="2422200" cy="1254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en" sz="1600">
                <a:solidFill>
                  <a:srgbClr val="FF0000"/>
                </a:solidFill>
                <a:latin typeface="Comic Sans MS"/>
                <a:ea typeface="Comic Sans MS"/>
                <a:cs typeface="Comic Sans MS"/>
                <a:sym typeface="Comic Sans MS"/>
              </a:rPr>
              <a:t>Variation in position angle in of the jet in OJ 287</a:t>
            </a:r>
            <a:endParaRPr i="1" sz="1600">
              <a:solidFill>
                <a:srgbClr val="FF0000"/>
              </a:solidFill>
              <a:latin typeface="Comic Sans MS"/>
              <a:ea typeface="Comic Sans MS"/>
              <a:cs typeface="Comic Sans MS"/>
              <a:sym typeface="Comic Sans MS"/>
            </a:endParaRPr>
          </a:p>
          <a:p>
            <a:pPr indent="0" lvl="0" marL="0" rtl="0" algn="l">
              <a:lnSpc>
                <a:spcPct val="115000"/>
              </a:lnSpc>
              <a:spcBef>
                <a:spcPts val="0"/>
              </a:spcBef>
              <a:spcAft>
                <a:spcPts val="0"/>
              </a:spcAft>
              <a:buNone/>
            </a:pPr>
            <a:r>
              <a:t/>
            </a:r>
            <a:endParaRPr sz="1600">
              <a:latin typeface="Comic Sans MS"/>
              <a:ea typeface="Comic Sans MS"/>
              <a:cs typeface="Comic Sans MS"/>
              <a:sym typeface="Comic Sans MS"/>
            </a:endParaRPr>
          </a:p>
        </p:txBody>
      </p:sp>
      <p:sp>
        <p:nvSpPr>
          <p:cNvPr id="608" name="Google Shape;608;p72"/>
          <p:cNvSpPr/>
          <p:nvPr/>
        </p:nvSpPr>
        <p:spPr>
          <a:xfrm>
            <a:off x="2488800" y="3884200"/>
            <a:ext cx="278700" cy="111600"/>
          </a:xfrm>
          <a:prstGeom prst="righ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72"/>
          <p:cNvSpPr txBox="1"/>
          <p:nvPr/>
        </p:nvSpPr>
        <p:spPr>
          <a:xfrm>
            <a:off x="90300" y="4662875"/>
            <a:ext cx="2794200" cy="32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highlight>
                  <a:schemeClr val="lt1"/>
                </a:highlight>
              </a:rPr>
              <a:t>(</a:t>
            </a:r>
            <a:r>
              <a:rPr lang="en" sz="1500">
                <a:solidFill>
                  <a:srgbClr val="2458C6"/>
                </a:solidFill>
                <a:highlight>
                  <a:schemeClr val="lt1"/>
                </a:highlight>
              </a:rPr>
              <a:t>Dey + 21,  </a:t>
            </a:r>
            <a:r>
              <a:rPr lang="en">
                <a:solidFill>
                  <a:srgbClr val="2458C6"/>
                </a:solidFill>
                <a:highlight>
                  <a:schemeClr val="lt1"/>
                </a:highlight>
                <a:uFill>
                  <a:noFill/>
                </a:uFill>
                <a:hlinkClick r:id="rId5">
                  <a:extLst>
                    <a:ext uri="{A12FA001-AC4F-418D-AE19-62706E023703}">
                      <ahyp:hlinkClr val="tx"/>
                    </a:ext>
                  </a:extLst>
                </a:hlinkClick>
              </a:rPr>
              <a:t>arXiv:2103.05274</a:t>
            </a:r>
            <a:r>
              <a:rPr lang="en" sz="1500">
                <a:solidFill>
                  <a:srgbClr val="2458C6"/>
                </a:solidFill>
                <a:highlight>
                  <a:schemeClr val="lt1"/>
                </a:highlight>
              </a:rPr>
              <a:t>)</a:t>
            </a:r>
            <a:endParaRPr sz="1500">
              <a:solidFill>
                <a:srgbClr val="2458C6"/>
              </a:solidFill>
              <a:highlight>
                <a:schemeClr val="lt1"/>
              </a:highlight>
            </a:endParaRPr>
          </a:p>
          <a:p>
            <a:pPr indent="0" lvl="0" marL="0" rtl="0" algn="l">
              <a:spcBef>
                <a:spcPts val="0"/>
              </a:spcBef>
              <a:spcAft>
                <a:spcPts val="0"/>
              </a:spcAft>
              <a:buNone/>
            </a:pPr>
            <a:r>
              <a:t/>
            </a:r>
            <a:endParaRPr b="1" i="1" sz="1600">
              <a:solidFill>
                <a:srgbClr val="FF0000"/>
              </a:solidFill>
              <a:latin typeface="Comic Sans MS"/>
              <a:ea typeface="Comic Sans MS"/>
              <a:cs typeface="Comic Sans MS"/>
              <a:sym typeface="Comic Sans MS"/>
            </a:endParaRPr>
          </a:p>
        </p:txBody>
      </p:sp>
      <p:pic>
        <p:nvPicPr>
          <p:cNvPr id="610" name="Google Shape;610;p72"/>
          <p:cNvPicPr preferRelativeResize="0"/>
          <p:nvPr/>
        </p:nvPicPr>
        <p:blipFill>
          <a:blip r:embed="rId6">
            <a:alphaModFix/>
          </a:blip>
          <a:stretch>
            <a:fillRect/>
          </a:stretch>
        </p:blipFill>
        <p:spPr>
          <a:xfrm>
            <a:off x="2390050" y="648888"/>
            <a:ext cx="5014400" cy="3514375"/>
          </a:xfrm>
          <a:prstGeom prst="rect">
            <a:avLst/>
          </a:prstGeom>
          <a:noFill/>
          <a:ln>
            <a:noFill/>
          </a:ln>
          <a:effectLst>
            <a:outerShdw blurRad="400050" rotWithShape="0" algn="bl" dir="5400000" dist="19050">
              <a:srgbClr val="000000">
                <a:alpha val="500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73"/>
          <p:cNvSpPr txBox="1"/>
          <p:nvPr>
            <p:ph idx="4294967295" type="ctrTitle"/>
          </p:nvPr>
        </p:nvSpPr>
        <p:spPr>
          <a:xfrm>
            <a:off x="311700" y="140225"/>
            <a:ext cx="8520600" cy="572700"/>
          </a:xfrm>
          <a:prstGeom prst="rect">
            <a:avLst/>
          </a:prstGeom>
          <a:solidFill>
            <a:srgbClr val="EFEFEF"/>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i="1" lang="en">
                <a:solidFill>
                  <a:srgbClr val="990000"/>
                </a:solidFill>
                <a:latin typeface="Comic Sans MS"/>
                <a:ea typeface="Comic Sans MS"/>
                <a:cs typeface="Comic Sans MS"/>
                <a:sym typeface="Comic Sans MS"/>
              </a:rPr>
              <a:t>      PA variations of OJ 287’s jet </a:t>
            </a:r>
            <a:endParaRPr i="1">
              <a:solidFill>
                <a:srgbClr val="990000"/>
              </a:solidFill>
              <a:latin typeface="Comic Sans MS"/>
              <a:ea typeface="Comic Sans MS"/>
              <a:cs typeface="Comic Sans MS"/>
              <a:sym typeface="Comic Sans MS"/>
            </a:endParaRPr>
          </a:p>
        </p:txBody>
      </p:sp>
      <p:pic>
        <p:nvPicPr>
          <p:cNvPr id="616" name="Google Shape;616;p73"/>
          <p:cNvPicPr preferRelativeResize="0"/>
          <p:nvPr/>
        </p:nvPicPr>
        <p:blipFill>
          <a:blip r:embed="rId3">
            <a:alphaModFix/>
          </a:blip>
          <a:stretch>
            <a:fillRect/>
          </a:stretch>
        </p:blipFill>
        <p:spPr>
          <a:xfrm>
            <a:off x="381000" y="789125"/>
            <a:ext cx="5629472" cy="2151400"/>
          </a:xfrm>
          <a:prstGeom prst="rect">
            <a:avLst/>
          </a:prstGeom>
          <a:noFill/>
          <a:ln>
            <a:noFill/>
          </a:ln>
          <a:effectLst>
            <a:outerShdw blurRad="385763" rotWithShape="0" algn="bl" dir="5400000" dist="19050">
              <a:srgbClr val="000000">
                <a:alpha val="50000"/>
              </a:srgbClr>
            </a:outerShdw>
          </a:effectLst>
        </p:spPr>
      </p:pic>
      <p:pic>
        <p:nvPicPr>
          <p:cNvPr id="617" name="Google Shape;617;p73"/>
          <p:cNvPicPr preferRelativeResize="0"/>
          <p:nvPr/>
        </p:nvPicPr>
        <p:blipFill>
          <a:blip r:embed="rId4">
            <a:alphaModFix/>
          </a:blip>
          <a:stretch>
            <a:fillRect/>
          </a:stretch>
        </p:blipFill>
        <p:spPr>
          <a:xfrm>
            <a:off x="3095600" y="3007137"/>
            <a:ext cx="5629476" cy="2069239"/>
          </a:xfrm>
          <a:prstGeom prst="rect">
            <a:avLst/>
          </a:prstGeom>
          <a:noFill/>
          <a:ln>
            <a:noFill/>
          </a:ln>
          <a:effectLst>
            <a:outerShdw blurRad="228600" rotWithShape="0" algn="bl" dir="6000000" dist="19050">
              <a:srgbClr val="000000">
                <a:alpha val="70000"/>
              </a:srgbClr>
            </a:outerShdw>
          </a:effectLst>
        </p:spPr>
      </p:pic>
      <p:sp>
        <p:nvSpPr>
          <p:cNvPr id="618" name="Google Shape;618;p73"/>
          <p:cNvSpPr txBox="1"/>
          <p:nvPr/>
        </p:nvSpPr>
        <p:spPr>
          <a:xfrm>
            <a:off x="6527050" y="984700"/>
            <a:ext cx="2422200" cy="1254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i="1" lang="en" sz="1600">
                <a:solidFill>
                  <a:srgbClr val="0000FF"/>
                </a:solidFill>
                <a:latin typeface="Comic Sans MS"/>
                <a:ea typeface="Comic Sans MS"/>
                <a:cs typeface="Comic Sans MS"/>
                <a:sym typeface="Comic Sans MS"/>
              </a:rPr>
              <a:t>Variation of angular momentum of the inner region of the accretion disk</a:t>
            </a:r>
            <a:endParaRPr i="1" sz="1600">
              <a:solidFill>
                <a:srgbClr val="0000FF"/>
              </a:solidFill>
              <a:latin typeface="Comic Sans MS"/>
              <a:ea typeface="Comic Sans MS"/>
              <a:cs typeface="Comic Sans MS"/>
              <a:sym typeface="Comic Sans MS"/>
            </a:endParaRPr>
          </a:p>
          <a:p>
            <a:pPr indent="0" lvl="0" marL="0" rtl="0" algn="l">
              <a:lnSpc>
                <a:spcPct val="115000"/>
              </a:lnSpc>
              <a:spcBef>
                <a:spcPts val="0"/>
              </a:spcBef>
              <a:spcAft>
                <a:spcPts val="0"/>
              </a:spcAft>
              <a:buNone/>
            </a:pPr>
            <a:r>
              <a:t/>
            </a:r>
            <a:endParaRPr sz="1600">
              <a:latin typeface="Comic Sans MS"/>
              <a:ea typeface="Comic Sans MS"/>
              <a:cs typeface="Comic Sans MS"/>
              <a:sym typeface="Comic Sans MS"/>
            </a:endParaRPr>
          </a:p>
        </p:txBody>
      </p:sp>
      <p:sp>
        <p:nvSpPr>
          <p:cNvPr id="619" name="Google Shape;619;p73"/>
          <p:cNvSpPr/>
          <p:nvPr/>
        </p:nvSpPr>
        <p:spPr>
          <a:xfrm>
            <a:off x="6230750" y="1499325"/>
            <a:ext cx="278700" cy="111600"/>
          </a:xfrm>
          <a:prstGeom prst="lef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73"/>
          <p:cNvSpPr txBox="1"/>
          <p:nvPr/>
        </p:nvSpPr>
        <p:spPr>
          <a:xfrm>
            <a:off x="237800" y="3498400"/>
            <a:ext cx="2422200" cy="1254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en" sz="1600">
                <a:solidFill>
                  <a:srgbClr val="FF0000"/>
                </a:solidFill>
                <a:latin typeface="Comic Sans MS"/>
                <a:ea typeface="Comic Sans MS"/>
                <a:cs typeface="Comic Sans MS"/>
                <a:sym typeface="Comic Sans MS"/>
              </a:rPr>
              <a:t>Variation in position angle in of the jet in OJ 287</a:t>
            </a:r>
            <a:endParaRPr i="1" sz="1600">
              <a:solidFill>
                <a:srgbClr val="FF0000"/>
              </a:solidFill>
              <a:latin typeface="Comic Sans MS"/>
              <a:ea typeface="Comic Sans MS"/>
              <a:cs typeface="Comic Sans MS"/>
              <a:sym typeface="Comic Sans MS"/>
            </a:endParaRPr>
          </a:p>
          <a:p>
            <a:pPr indent="0" lvl="0" marL="0" rtl="0" algn="l">
              <a:lnSpc>
                <a:spcPct val="115000"/>
              </a:lnSpc>
              <a:spcBef>
                <a:spcPts val="0"/>
              </a:spcBef>
              <a:spcAft>
                <a:spcPts val="0"/>
              </a:spcAft>
              <a:buNone/>
            </a:pPr>
            <a:r>
              <a:t/>
            </a:r>
            <a:endParaRPr sz="1600">
              <a:latin typeface="Comic Sans MS"/>
              <a:ea typeface="Comic Sans MS"/>
              <a:cs typeface="Comic Sans MS"/>
              <a:sym typeface="Comic Sans MS"/>
            </a:endParaRPr>
          </a:p>
        </p:txBody>
      </p:sp>
      <p:sp>
        <p:nvSpPr>
          <p:cNvPr id="621" name="Google Shape;621;p73"/>
          <p:cNvSpPr/>
          <p:nvPr/>
        </p:nvSpPr>
        <p:spPr>
          <a:xfrm>
            <a:off x="2488800" y="3884200"/>
            <a:ext cx="278700" cy="111600"/>
          </a:xfrm>
          <a:prstGeom prst="righ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73"/>
          <p:cNvSpPr txBox="1"/>
          <p:nvPr/>
        </p:nvSpPr>
        <p:spPr>
          <a:xfrm>
            <a:off x="90300" y="4662875"/>
            <a:ext cx="2794200" cy="32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i="1" sz="1600">
              <a:solidFill>
                <a:srgbClr val="FF0000"/>
              </a:solidFill>
              <a:latin typeface="Comic Sans MS"/>
              <a:ea typeface="Comic Sans MS"/>
              <a:cs typeface="Comic Sans MS"/>
              <a:sym typeface="Comic Sans MS"/>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74"/>
          <p:cNvSpPr txBox="1"/>
          <p:nvPr>
            <p:ph idx="4294967295" type="ctrTitle"/>
          </p:nvPr>
        </p:nvSpPr>
        <p:spPr>
          <a:xfrm>
            <a:off x="311700" y="140225"/>
            <a:ext cx="8520600" cy="572700"/>
          </a:xfrm>
          <a:prstGeom prst="rect">
            <a:avLst/>
          </a:prstGeom>
          <a:solidFill>
            <a:srgbClr val="EFEFEF"/>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i="1" lang="en">
                <a:solidFill>
                  <a:srgbClr val="990000"/>
                </a:solidFill>
                <a:latin typeface="Comic Sans MS"/>
                <a:ea typeface="Comic Sans MS"/>
                <a:cs typeface="Comic Sans MS"/>
                <a:sym typeface="Comic Sans MS"/>
              </a:rPr>
              <a:t>    PA variations of OJ 287’s jet </a:t>
            </a:r>
            <a:endParaRPr i="1">
              <a:solidFill>
                <a:srgbClr val="990000"/>
              </a:solidFill>
              <a:latin typeface="Comic Sans MS"/>
              <a:ea typeface="Comic Sans MS"/>
              <a:cs typeface="Comic Sans MS"/>
              <a:sym typeface="Comic Sans MS"/>
            </a:endParaRPr>
          </a:p>
          <a:p>
            <a:pPr indent="0" lvl="0" marL="0" rtl="0" algn="l">
              <a:spcBef>
                <a:spcPts val="0"/>
              </a:spcBef>
              <a:spcAft>
                <a:spcPts val="0"/>
              </a:spcAft>
              <a:buNone/>
            </a:pPr>
            <a:r>
              <a:t/>
            </a:r>
            <a:endParaRPr i="1">
              <a:solidFill>
                <a:srgbClr val="990000"/>
              </a:solidFill>
              <a:latin typeface="Comic Sans MS"/>
              <a:ea typeface="Comic Sans MS"/>
              <a:cs typeface="Comic Sans MS"/>
              <a:sym typeface="Comic Sans MS"/>
            </a:endParaRPr>
          </a:p>
        </p:txBody>
      </p:sp>
      <p:pic>
        <p:nvPicPr>
          <p:cNvPr id="628" name="Google Shape;628;p74"/>
          <p:cNvPicPr preferRelativeResize="0"/>
          <p:nvPr/>
        </p:nvPicPr>
        <p:blipFill>
          <a:blip r:embed="rId3">
            <a:alphaModFix/>
          </a:blip>
          <a:stretch>
            <a:fillRect/>
          </a:stretch>
        </p:blipFill>
        <p:spPr>
          <a:xfrm>
            <a:off x="381000" y="789125"/>
            <a:ext cx="5629472" cy="2151400"/>
          </a:xfrm>
          <a:prstGeom prst="rect">
            <a:avLst/>
          </a:prstGeom>
          <a:noFill/>
          <a:ln>
            <a:noFill/>
          </a:ln>
          <a:effectLst>
            <a:outerShdw blurRad="385763" rotWithShape="0" algn="bl" dir="5400000" dist="19050">
              <a:srgbClr val="000000">
                <a:alpha val="50000"/>
              </a:srgbClr>
            </a:outerShdw>
          </a:effectLst>
        </p:spPr>
      </p:pic>
      <p:pic>
        <p:nvPicPr>
          <p:cNvPr id="629" name="Google Shape;629;p74"/>
          <p:cNvPicPr preferRelativeResize="0"/>
          <p:nvPr/>
        </p:nvPicPr>
        <p:blipFill>
          <a:blip r:embed="rId4">
            <a:alphaModFix/>
          </a:blip>
          <a:stretch>
            <a:fillRect/>
          </a:stretch>
        </p:blipFill>
        <p:spPr>
          <a:xfrm>
            <a:off x="3095600" y="3007137"/>
            <a:ext cx="5629476" cy="2069239"/>
          </a:xfrm>
          <a:prstGeom prst="rect">
            <a:avLst/>
          </a:prstGeom>
          <a:noFill/>
          <a:ln>
            <a:noFill/>
          </a:ln>
          <a:effectLst>
            <a:outerShdw blurRad="228600" rotWithShape="0" algn="bl" dir="6000000" dist="19050">
              <a:srgbClr val="000000">
                <a:alpha val="70000"/>
              </a:srgbClr>
            </a:outerShdw>
          </a:effectLst>
        </p:spPr>
      </p:pic>
      <p:sp>
        <p:nvSpPr>
          <p:cNvPr id="630" name="Google Shape;630;p74"/>
          <p:cNvSpPr txBox="1"/>
          <p:nvPr/>
        </p:nvSpPr>
        <p:spPr>
          <a:xfrm>
            <a:off x="6527050" y="984700"/>
            <a:ext cx="2422200" cy="1254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i="1" lang="en" sz="1600">
                <a:solidFill>
                  <a:srgbClr val="0000FF"/>
                </a:solidFill>
                <a:latin typeface="Comic Sans MS"/>
                <a:ea typeface="Comic Sans MS"/>
                <a:cs typeface="Comic Sans MS"/>
                <a:sym typeface="Comic Sans MS"/>
              </a:rPr>
              <a:t>Variation of angular momentum of the inner region of the accretion disk</a:t>
            </a:r>
            <a:endParaRPr i="1" sz="1600">
              <a:solidFill>
                <a:srgbClr val="0000FF"/>
              </a:solidFill>
              <a:latin typeface="Comic Sans MS"/>
              <a:ea typeface="Comic Sans MS"/>
              <a:cs typeface="Comic Sans MS"/>
              <a:sym typeface="Comic Sans MS"/>
            </a:endParaRPr>
          </a:p>
          <a:p>
            <a:pPr indent="0" lvl="0" marL="0" rtl="0" algn="l">
              <a:lnSpc>
                <a:spcPct val="115000"/>
              </a:lnSpc>
              <a:spcBef>
                <a:spcPts val="0"/>
              </a:spcBef>
              <a:spcAft>
                <a:spcPts val="0"/>
              </a:spcAft>
              <a:buNone/>
            </a:pPr>
            <a:r>
              <a:t/>
            </a:r>
            <a:endParaRPr sz="1600">
              <a:latin typeface="Comic Sans MS"/>
              <a:ea typeface="Comic Sans MS"/>
              <a:cs typeface="Comic Sans MS"/>
              <a:sym typeface="Comic Sans MS"/>
            </a:endParaRPr>
          </a:p>
        </p:txBody>
      </p:sp>
      <p:sp>
        <p:nvSpPr>
          <p:cNvPr id="631" name="Google Shape;631;p74"/>
          <p:cNvSpPr/>
          <p:nvPr/>
        </p:nvSpPr>
        <p:spPr>
          <a:xfrm>
            <a:off x="6230750" y="1499325"/>
            <a:ext cx="278700" cy="111600"/>
          </a:xfrm>
          <a:prstGeom prst="lef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74"/>
          <p:cNvSpPr txBox="1"/>
          <p:nvPr/>
        </p:nvSpPr>
        <p:spPr>
          <a:xfrm>
            <a:off x="237800" y="3498400"/>
            <a:ext cx="2422200" cy="1254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en" sz="1600">
                <a:solidFill>
                  <a:srgbClr val="FF0000"/>
                </a:solidFill>
                <a:latin typeface="Comic Sans MS"/>
                <a:ea typeface="Comic Sans MS"/>
                <a:cs typeface="Comic Sans MS"/>
                <a:sym typeface="Comic Sans MS"/>
              </a:rPr>
              <a:t>Variation in position angle in of the jet in OJ 287</a:t>
            </a:r>
            <a:endParaRPr i="1" sz="1600">
              <a:solidFill>
                <a:srgbClr val="FF0000"/>
              </a:solidFill>
              <a:latin typeface="Comic Sans MS"/>
              <a:ea typeface="Comic Sans MS"/>
              <a:cs typeface="Comic Sans MS"/>
              <a:sym typeface="Comic Sans MS"/>
            </a:endParaRPr>
          </a:p>
          <a:p>
            <a:pPr indent="0" lvl="0" marL="0" rtl="0" algn="l">
              <a:lnSpc>
                <a:spcPct val="115000"/>
              </a:lnSpc>
              <a:spcBef>
                <a:spcPts val="0"/>
              </a:spcBef>
              <a:spcAft>
                <a:spcPts val="0"/>
              </a:spcAft>
              <a:buNone/>
            </a:pPr>
            <a:r>
              <a:t/>
            </a:r>
            <a:endParaRPr sz="1600">
              <a:latin typeface="Comic Sans MS"/>
              <a:ea typeface="Comic Sans MS"/>
              <a:cs typeface="Comic Sans MS"/>
              <a:sym typeface="Comic Sans MS"/>
            </a:endParaRPr>
          </a:p>
        </p:txBody>
      </p:sp>
      <p:sp>
        <p:nvSpPr>
          <p:cNvPr id="633" name="Google Shape;633;p74"/>
          <p:cNvSpPr/>
          <p:nvPr/>
        </p:nvSpPr>
        <p:spPr>
          <a:xfrm>
            <a:off x="2488800" y="3884200"/>
            <a:ext cx="278700" cy="111600"/>
          </a:xfrm>
          <a:prstGeom prst="righ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74"/>
          <p:cNvSpPr txBox="1"/>
          <p:nvPr/>
        </p:nvSpPr>
        <p:spPr>
          <a:xfrm>
            <a:off x="90300" y="4662875"/>
            <a:ext cx="2794200" cy="32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highlight>
                  <a:schemeClr val="lt1"/>
                </a:highlight>
              </a:rPr>
              <a:t>(</a:t>
            </a:r>
            <a:r>
              <a:rPr lang="en" sz="1500">
                <a:solidFill>
                  <a:srgbClr val="2458C6"/>
                </a:solidFill>
                <a:highlight>
                  <a:schemeClr val="lt1"/>
                </a:highlight>
              </a:rPr>
              <a:t>Dey + 21,  </a:t>
            </a:r>
            <a:r>
              <a:rPr lang="en">
                <a:solidFill>
                  <a:srgbClr val="2458C6"/>
                </a:solidFill>
                <a:highlight>
                  <a:schemeClr val="lt1"/>
                </a:highlight>
                <a:uFill>
                  <a:noFill/>
                </a:uFill>
                <a:hlinkClick r:id="rId5">
                  <a:extLst>
                    <a:ext uri="{A12FA001-AC4F-418D-AE19-62706E023703}">
                      <ahyp:hlinkClr val="tx"/>
                    </a:ext>
                  </a:extLst>
                </a:hlinkClick>
              </a:rPr>
              <a:t>arXiv:2103.05274</a:t>
            </a:r>
            <a:r>
              <a:rPr lang="en" sz="1500">
                <a:solidFill>
                  <a:srgbClr val="2458C6"/>
                </a:solidFill>
                <a:highlight>
                  <a:schemeClr val="lt1"/>
                </a:highlight>
              </a:rPr>
              <a:t>)</a:t>
            </a:r>
            <a:endParaRPr sz="1500">
              <a:solidFill>
                <a:srgbClr val="2458C6"/>
              </a:solidFill>
              <a:highlight>
                <a:schemeClr val="lt1"/>
              </a:highlight>
            </a:endParaRPr>
          </a:p>
          <a:p>
            <a:pPr indent="0" lvl="0" marL="0" rtl="0" algn="l">
              <a:spcBef>
                <a:spcPts val="0"/>
              </a:spcBef>
              <a:spcAft>
                <a:spcPts val="0"/>
              </a:spcAft>
              <a:buNone/>
            </a:pPr>
            <a:r>
              <a:t/>
            </a:r>
            <a:endParaRPr b="1" i="1" sz="1600">
              <a:solidFill>
                <a:srgbClr val="FF0000"/>
              </a:solidFill>
              <a:latin typeface="Comic Sans MS"/>
              <a:ea typeface="Comic Sans MS"/>
              <a:cs typeface="Comic Sans MS"/>
              <a:sym typeface="Comic Sans MS"/>
            </a:endParaRPr>
          </a:p>
        </p:txBody>
      </p:sp>
      <p:pic>
        <p:nvPicPr>
          <p:cNvPr id="635" name="Google Shape;635;p74"/>
          <p:cNvPicPr preferRelativeResize="0"/>
          <p:nvPr/>
        </p:nvPicPr>
        <p:blipFill>
          <a:blip r:embed="rId6">
            <a:alphaModFix/>
          </a:blip>
          <a:stretch>
            <a:fillRect/>
          </a:stretch>
        </p:blipFill>
        <p:spPr>
          <a:xfrm>
            <a:off x="2293600" y="923925"/>
            <a:ext cx="4391025" cy="3295650"/>
          </a:xfrm>
          <a:prstGeom prst="rect">
            <a:avLst/>
          </a:prstGeom>
          <a:noFill/>
          <a:ln>
            <a:noFill/>
          </a:ln>
          <a:effectLst>
            <a:outerShdw blurRad="271463" rotWithShape="0" algn="bl" dir="5400000" dist="19050">
              <a:srgbClr val="000000">
                <a:alpha val="50000"/>
              </a:srgbClr>
            </a:outerShdw>
          </a:effectLst>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39" name="Shape 639"/>
        <p:cNvGrpSpPr/>
        <p:nvPr/>
      </p:nvGrpSpPr>
      <p:grpSpPr>
        <a:xfrm>
          <a:off x="0" y="0"/>
          <a:ext cx="0" cy="0"/>
          <a:chOff x="0" y="0"/>
          <a:chExt cx="0" cy="0"/>
        </a:xfrm>
      </p:grpSpPr>
      <p:sp>
        <p:nvSpPr>
          <p:cNvPr id="640" name="Google Shape;640;p75"/>
          <p:cNvSpPr txBox="1"/>
          <p:nvPr>
            <p:ph idx="1" type="body"/>
          </p:nvPr>
        </p:nvSpPr>
        <p:spPr>
          <a:xfrm>
            <a:off x="414000" y="3986125"/>
            <a:ext cx="8730000" cy="1068300"/>
          </a:xfrm>
          <a:prstGeom prst="rect">
            <a:avLst/>
          </a:prstGeom>
        </p:spPr>
        <p:txBody>
          <a:bodyPr anchorCtr="0" anchor="ctr" bIns="91425" lIns="91425" spcFirstLastPara="1" rIns="91425" wrap="square" tIns="91425">
            <a:normAutofit fontScale="40000" lnSpcReduction="20000"/>
          </a:bodyPr>
          <a:lstStyle/>
          <a:p>
            <a:pPr indent="0" lvl="0" marL="0" rtl="0" algn="l">
              <a:spcBef>
                <a:spcPts val="0"/>
              </a:spcBef>
              <a:spcAft>
                <a:spcPts val="0"/>
              </a:spcAft>
              <a:buNone/>
            </a:pPr>
            <a:r>
              <a:rPr i="1" lang="en" sz="5475">
                <a:solidFill>
                  <a:srgbClr val="0000FF"/>
                </a:solidFill>
              </a:rPr>
              <a:t>Spitzer Space Telescope</a:t>
            </a:r>
            <a:r>
              <a:rPr i="1" lang="en" sz="4975">
                <a:solidFill>
                  <a:srgbClr val="0000FF"/>
                </a:solidFill>
              </a:rPr>
              <a:t> </a:t>
            </a:r>
            <a:r>
              <a:rPr i="1" lang="en" sz="4975">
                <a:solidFill>
                  <a:srgbClr val="212121"/>
                </a:solidFill>
              </a:rPr>
              <a:t>observations supported the possibility  that </a:t>
            </a:r>
            <a:r>
              <a:rPr lang="en" sz="4375">
                <a:solidFill>
                  <a:srgbClr val="000000"/>
                </a:solidFill>
                <a:latin typeface="Open Sans"/>
                <a:ea typeface="Open Sans"/>
                <a:cs typeface="Open Sans"/>
                <a:sym typeface="Open Sans"/>
              </a:rPr>
              <a:t> </a:t>
            </a:r>
            <a:br>
              <a:rPr lang="en" sz="4375">
                <a:solidFill>
                  <a:srgbClr val="000000"/>
                </a:solidFill>
                <a:latin typeface="Open Sans"/>
                <a:ea typeface="Open Sans"/>
                <a:cs typeface="Open Sans"/>
                <a:sym typeface="Open Sans"/>
              </a:rPr>
            </a:br>
            <a:r>
              <a:rPr lang="en" sz="4375">
                <a:solidFill>
                  <a:srgbClr val="000000"/>
                </a:solidFill>
                <a:latin typeface="Open Sans"/>
                <a:ea typeface="Open Sans"/>
                <a:cs typeface="Open Sans"/>
                <a:sym typeface="Open Sans"/>
              </a:rPr>
              <a:t>         OJ 287 may be hosting </a:t>
            </a:r>
            <a:r>
              <a:rPr lang="en" sz="5046">
                <a:solidFill>
                  <a:srgbClr val="000000"/>
                </a:solidFill>
                <a:latin typeface="Open Sans"/>
                <a:ea typeface="Open Sans"/>
                <a:cs typeface="Open Sans"/>
                <a:sym typeface="Open Sans"/>
              </a:rPr>
              <a:t>SMBH binary that emits </a:t>
            </a:r>
            <a:r>
              <a:rPr lang="en" sz="5046">
                <a:solidFill>
                  <a:srgbClr val="FF0000"/>
                </a:solidFill>
                <a:latin typeface="Open Sans"/>
                <a:ea typeface="Open Sans"/>
                <a:cs typeface="Open Sans"/>
                <a:sym typeface="Open Sans"/>
              </a:rPr>
              <a:t>nano- hertz GWs</a:t>
            </a:r>
            <a:br>
              <a:rPr lang="en" sz="5046">
                <a:solidFill>
                  <a:srgbClr val="FF0000"/>
                </a:solidFill>
                <a:latin typeface="Open Sans"/>
                <a:ea typeface="Open Sans"/>
                <a:cs typeface="Open Sans"/>
                <a:sym typeface="Open Sans"/>
              </a:rPr>
            </a:br>
            <a:r>
              <a:rPr lang="en" sz="3625">
                <a:solidFill>
                  <a:srgbClr val="FF0000"/>
                </a:solidFill>
                <a:latin typeface="Open Sans"/>
                <a:ea typeface="Open Sans"/>
                <a:cs typeface="Open Sans"/>
                <a:sym typeface="Open Sans"/>
              </a:rPr>
              <a:t>                    (Laine,Dey, Valtonen, AG+ ; ApJL, 2020)</a:t>
            </a:r>
            <a:endParaRPr i="1" sz="3325">
              <a:solidFill>
                <a:srgbClr val="9900FF"/>
              </a:solidFill>
              <a:latin typeface="Open Sans"/>
              <a:ea typeface="Open Sans"/>
              <a:cs typeface="Open Sans"/>
              <a:sym typeface="Open Sans"/>
            </a:endParaRPr>
          </a:p>
          <a:p>
            <a:pPr indent="0" lvl="0" marL="0" rtl="0" algn="l">
              <a:spcBef>
                <a:spcPts val="0"/>
              </a:spcBef>
              <a:spcAft>
                <a:spcPts val="0"/>
              </a:spcAft>
              <a:buNone/>
            </a:pPr>
            <a:r>
              <a:t/>
            </a:r>
            <a:endParaRPr i="1" sz="3418">
              <a:solidFill>
                <a:srgbClr val="0000FF"/>
              </a:solidFill>
            </a:endParaRPr>
          </a:p>
        </p:txBody>
      </p:sp>
      <p:pic>
        <p:nvPicPr>
          <p:cNvPr descr="Two massive black holes are locked in a dance at the center of the OJ 287 galaxy. The larger black hole is surrounded by disk of gas; it is also orbited by a smaller black hole that collides with the disk, producing a flare brighter than 1 trillion stars. But because the system's complex physics affects the smaller black hole's orbit, the flares occur irregularly. Scientists used NASA's Spitzer Space Telescope to detect one of these bright flashes on July 31, 2019, confirming that they can now anticipate the timing of these flares to within four hours using a detailed model of the system. &#10;&#10;In the second half of the video, the animated diagram on the left illustrates the orbit of the smaller black hole (the red dot) around the larger black hole (the stationary white dot) and its collisions with the disk of gas (the pink line), which occur twice per orbit. The years of the collisions are indicated below the diagram and in the graphic on the right shows, dating to 1886. &#10;&#10;&#10;After more than 16 years of operations in space, Spitzer was retired on Jan. 30, 2020. &#10;&#10;&#10;Credit: NASA/JPL/Abhimanyu Susobhanan (Tata Institute of Fundamental Research) &#10;&#10;&#10;To read the full story, visit https://go.nasa.gov/3eY8vY5&#10;For more information, visit https://www.jpl.nasa.gov/news/press_kits/spitzer/" id="641" name="Google Shape;641;p75" title="Timing of Black Hole Dance Revealed by NASA Spitzer Space Telescope">
            <a:hlinkClick r:id="rId3"/>
          </p:cNvPr>
          <p:cNvPicPr preferRelativeResize="0"/>
          <p:nvPr/>
        </p:nvPicPr>
        <p:blipFill>
          <a:blip r:embed="rId4">
            <a:alphaModFix/>
          </a:blip>
          <a:stretch>
            <a:fillRect/>
          </a:stretch>
        </p:blipFill>
        <p:spPr>
          <a:xfrm>
            <a:off x="1738500" y="415250"/>
            <a:ext cx="4572000" cy="3429000"/>
          </a:xfrm>
          <a:prstGeom prst="rect">
            <a:avLst/>
          </a:prstGeom>
          <a:noFill/>
          <a:ln>
            <a:noFill/>
          </a:ln>
        </p:spPr>
      </p:pic>
      <p:sp>
        <p:nvSpPr>
          <p:cNvPr id="642" name="Google Shape;642;p75"/>
          <p:cNvSpPr txBox="1"/>
          <p:nvPr/>
        </p:nvSpPr>
        <p:spPr>
          <a:xfrm>
            <a:off x="3484325" y="84750"/>
            <a:ext cx="517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   </a:t>
            </a:r>
            <a:r>
              <a:rPr i="1" lang="en" sz="1050">
                <a:solidFill>
                  <a:srgbClr val="FF0000"/>
                </a:solidFill>
                <a:latin typeface="Roboto"/>
                <a:ea typeface="Roboto"/>
                <a:cs typeface="Roboto"/>
                <a:sym typeface="Roboto"/>
              </a:rPr>
              <a:t>Credit: NASA/JPL &amp; Abhimanyu S (TIFR) </a:t>
            </a:r>
            <a:endParaRPr i="1">
              <a:solidFill>
                <a:srgbClr val="FF0000"/>
              </a:solidFill>
              <a:latin typeface="Open Sans"/>
              <a:ea typeface="Open Sans"/>
              <a:cs typeface="Open Sans"/>
              <a:sym typeface="Open Sans"/>
            </a:endParaRPr>
          </a:p>
        </p:txBody>
      </p:sp>
      <p:pic>
        <p:nvPicPr>
          <p:cNvPr id="643" name="Google Shape;643;p75"/>
          <p:cNvPicPr preferRelativeResize="0"/>
          <p:nvPr/>
        </p:nvPicPr>
        <p:blipFill>
          <a:blip r:embed="rId5">
            <a:alphaModFix/>
          </a:blip>
          <a:stretch>
            <a:fillRect/>
          </a:stretch>
        </p:blipFill>
        <p:spPr>
          <a:xfrm>
            <a:off x="6470800" y="2083725"/>
            <a:ext cx="2802399" cy="1758200"/>
          </a:xfrm>
          <a:prstGeom prst="rect">
            <a:avLst/>
          </a:prstGeom>
          <a:noFill/>
          <a:ln>
            <a:noFill/>
          </a:ln>
          <a:effectLst>
            <a:outerShdw blurRad="357188" rotWithShape="0" algn="bl" dir="5400000" dist="19050">
              <a:srgbClr val="000000">
                <a:alpha val="50000"/>
              </a:srgbClr>
            </a:outerShdw>
          </a:effectLst>
        </p:spPr>
      </p:pic>
      <p:sp>
        <p:nvSpPr>
          <p:cNvPr id="644" name="Google Shape;644;p75"/>
          <p:cNvSpPr txBox="1"/>
          <p:nvPr/>
        </p:nvSpPr>
        <p:spPr>
          <a:xfrm>
            <a:off x="6470825" y="338000"/>
            <a:ext cx="2361900" cy="1037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 sz="1800">
                <a:latin typeface="Comic Sans MS"/>
                <a:ea typeface="Comic Sans MS"/>
                <a:cs typeface="Comic Sans MS"/>
                <a:sym typeface="Comic Sans MS"/>
              </a:rPr>
              <a:t>OJ 287 is a bright blazar at z ~ 0.3.</a:t>
            </a:r>
            <a:endParaRPr i="1" sz="1800">
              <a:latin typeface="Comic Sans MS"/>
              <a:ea typeface="Comic Sans MS"/>
              <a:cs typeface="Comic Sans MS"/>
              <a:sym typeface="Comic Sans MS"/>
            </a:endParaRPr>
          </a:p>
          <a:p>
            <a:pPr indent="0" lvl="0" marL="0" rtl="0" algn="l">
              <a:spcBef>
                <a:spcPts val="0"/>
              </a:spcBef>
              <a:spcAft>
                <a:spcPts val="0"/>
              </a:spcAft>
              <a:buNone/>
            </a:pPr>
            <a:r>
              <a:t/>
            </a:r>
            <a:endParaRPr>
              <a:latin typeface="Open Sans"/>
              <a:ea typeface="Open Sans"/>
              <a:cs typeface="Open Sans"/>
              <a:sym typeface="Open Sans"/>
            </a:endParaRPr>
          </a:p>
        </p:txBody>
      </p:sp>
      <p:sp>
        <p:nvSpPr>
          <p:cNvPr id="645" name="Google Shape;645;p75"/>
          <p:cNvSpPr txBox="1"/>
          <p:nvPr/>
        </p:nvSpPr>
        <p:spPr>
          <a:xfrm>
            <a:off x="181100" y="1057750"/>
            <a:ext cx="1397100" cy="237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 sz="1800">
                <a:solidFill>
                  <a:srgbClr val="0000FF"/>
                </a:solidFill>
              </a:rPr>
              <a:t>Wait for our  EHT/GMVA results on </a:t>
            </a:r>
            <a:br>
              <a:rPr i="1" lang="en" sz="1800">
                <a:solidFill>
                  <a:srgbClr val="0000FF"/>
                </a:solidFill>
              </a:rPr>
            </a:br>
            <a:r>
              <a:rPr i="1" lang="en" sz="1800">
                <a:solidFill>
                  <a:srgbClr val="0000FF"/>
                </a:solidFill>
              </a:rPr>
              <a:t>OJ 287’s </a:t>
            </a:r>
            <a:br>
              <a:rPr i="1" lang="en" sz="1800">
                <a:solidFill>
                  <a:srgbClr val="0000FF"/>
                </a:solidFill>
              </a:rPr>
            </a:br>
            <a:r>
              <a:rPr i="1" lang="en" sz="1800">
                <a:solidFill>
                  <a:srgbClr val="0000FF"/>
                </a:solidFill>
              </a:rPr>
              <a:t>Position Angle evolution</a:t>
            </a:r>
            <a:endParaRPr i="1" sz="1800">
              <a:solidFill>
                <a:srgbClr val="0000FF"/>
              </a:solidFill>
            </a:endParaRPr>
          </a:p>
        </p:txBody>
      </p:sp>
      <p:pic>
        <p:nvPicPr>
          <p:cNvPr id="646" name="Google Shape;646;p75"/>
          <p:cNvPicPr preferRelativeResize="0"/>
          <p:nvPr/>
        </p:nvPicPr>
        <p:blipFill>
          <a:blip r:embed="rId6">
            <a:alphaModFix/>
          </a:blip>
          <a:stretch>
            <a:fillRect/>
          </a:stretch>
        </p:blipFill>
        <p:spPr>
          <a:xfrm>
            <a:off x="6310491" y="-12"/>
            <a:ext cx="2776309" cy="2083737"/>
          </a:xfrm>
          <a:prstGeom prst="rect">
            <a:avLst/>
          </a:prstGeom>
          <a:noFill/>
          <a:ln>
            <a:noFill/>
          </a:ln>
          <a:effectLst>
            <a:outerShdw blurRad="271463"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76"/>
          <p:cNvSpPr txBox="1"/>
          <p:nvPr/>
        </p:nvSpPr>
        <p:spPr>
          <a:xfrm>
            <a:off x="6575075" y="1843350"/>
            <a:ext cx="2075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  </a:t>
            </a:r>
            <a:r>
              <a:rPr lang="en" sz="2000">
                <a:solidFill>
                  <a:srgbClr val="0000FF"/>
                </a:solidFill>
                <a:latin typeface="Open Sans"/>
                <a:ea typeface="Open Sans"/>
                <a:cs typeface="Open Sans"/>
                <a:sym typeface="Open Sans"/>
              </a:rPr>
              <a:t>Jose Gomez, + </a:t>
            </a:r>
            <a:endParaRPr sz="2000">
              <a:solidFill>
                <a:srgbClr val="0000FF"/>
              </a:solidFill>
              <a:latin typeface="Open Sans"/>
              <a:ea typeface="Open Sans"/>
              <a:cs typeface="Open Sans"/>
              <a:sym typeface="Open Sans"/>
            </a:endParaRPr>
          </a:p>
        </p:txBody>
      </p:sp>
      <p:pic>
        <p:nvPicPr>
          <p:cNvPr id="652" name="Google Shape;652;p76"/>
          <p:cNvPicPr preferRelativeResize="0"/>
          <p:nvPr/>
        </p:nvPicPr>
        <p:blipFill>
          <a:blip r:embed="rId3">
            <a:alphaModFix/>
          </a:blip>
          <a:stretch>
            <a:fillRect/>
          </a:stretch>
        </p:blipFill>
        <p:spPr>
          <a:xfrm>
            <a:off x="2797775" y="220450"/>
            <a:ext cx="2163450" cy="2167925"/>
          </a:xfrm>
          <a:prstGeom prst="rect">
            <a:avLst/>
          </a:prstGeom>
          <a:noFill/>
          <a:ln>
            <a:noFill/>
          </a:ln>
          <a:effectLst>
            <a:outerShdw blurRad="142875" rotWithShape="0" algn="bl" dir="6060000" dist="95250">
              <a:srgbClr val="000000">
                <a:alpha val="55000"/>
              </a:srgbClr>
            </a:outerShdw>
          </a:effectLst>
        </p:spPr>
      </p:pic>
      <p:pic>
        <p:nvPicPr>
          <p:cNvPr id="653" name="Google Shape;653;p76"/>
          <p:cNvPicPr preferRelativeResize="0"/>
          <p:nvPr/>
        </p:nvPicPr>
        <p:blipFill>
          <a:blip r:embed="rId4">
            <a:alphaModFix/>
          </a:blip>
          <a:stretch>
            <a:fillRect/>
          </a:stretch>
        </p:blipFill>
        <p:spPr>
          <a:xfrm>
            <a:off x="230325" y="2256250"/>
            <a:ext cx="3667725" cy="2750774"/>
          </a:xfrm>
          <a:prstGeom prst="rect">
            <a:avLst/>
          </a:prstGeom>
          <a:noFill/>
          <a:ln>
            <a:noFill/>
          </a:ln>
        </p:spPr>
      </p:pic>
      <p:sp>
        <p:nvSpPr>
          <p:cNvPr id="654" name="Google Shape;654;p76"/>
          <p:cNvSpPr txBox="1"/>
          <p:nvPr/>
        </p:nvSpPr>
        <p:spPr>
          <a:xfrm>
            <a:off x="4823400" y="3589525"/>
            <a:ext cx="4331100" cy="153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FF0000"/>
                </a:solidFill>
                <a:latin typeface="Caveat"/>
                <a:ea typeface="Caveat"/>
                <a:cs typeface="Caveat"/>
                <a:sym typeface="Caveat"/>
              </a:rPr>
              <a:t>IPTA’s </a:t>
            </a:r>
            <a:r>
              <a:rPr lang="en" sz="2300">
                <a:solidFill>
                  <a:srgbClr val="FF0000"/>
                </a:solidFill>
                <a:latin typeface="Caveat"/>
                <a:ea typeface="Caveat"/>
                <a:cs typeface="Caveat"/>
                <a:sym typeface="Caveat"/>
              </a:rPr>
              <a:t>efforts</a:t>
            </a:r>
            <a:r>
              <a:rPr lang="en" sz="2300">
                <a:solidFill>
                  <a:srgbClr val="FF0000"/>
                </a:solidFill>
                <a:latin typeface="Caveat"/>
                <a:ea typeface="Caveat"/>
                <a:cs typeface="Caveat"/>
                <a:sym typeface="Caveat"/>
              </a:rPr>
              <a:t> during SKA &amp; DSA</a:t>
            </a:r>
            <a:r>
              <a:rPr lang="en" sz="2300">
                <a:solidFill>
                  <a:srgbClr val="FF0000"/>
                </a:solidFill>
                <a:latin typeface="Open Sans"/>
                <a:ea typeface="Open Sans"/>
                <a:cs typeface="Open Sans"/>
                <a:sym typeface="Open Sans"/>
              </a:rPr>
              <a:t> 2000 era </a:t>
            </a:r>
            <a:r>
              <a:rPr lang="en" sz="2100">
                <a:latin typeface="Open Sans"/>
                <a:ea typeface="Open Sans"/>
                <a:cs typeface="Open Sans"/>
                <a:sym typeface="Open Sans"/>
              </a:rPr>
              <a:t>should be very critical to probe </a:t>
            </a:r>
            <a:r>
              <a:rPr lang="en" sz="2100">
                <a:solidFill>
                  <a:srgbClr val="0000FF"/>
                </a:solidFill>
                <a:latin typeface="Caveat"/>
                <a:ea typeface="Caveat"/>
                <a:cs typeface="Caveat"/>
                <a:sym typeface="Caveat"/>
              </a:rPr>
              <a:t>our SMBH Binary central engine description for OJ 287</a:t>
            </a:r>
            <a:endParaRPr sz="2100">
              <a:solidFill>
                <a:srgbClr val="0000FF"/>
              </a:solidFill>
              <a:latin typeface="Caveat"/>
              <a:ea typeface="Caveat"/>
              <a:cs typeface="Caveat"/>
              <a:sym typeface="Caveat"/>
            </a:endParaRPr>
          </a:p>
        </p:txBody>
      </p:sp>
      <p:sp>
        <p:nvSpPr>
          <p:cNvPr id="655" name="Google Shape;655;p76"/>
          <p:cNvSpPr txBox="1"/>
          <p:nvPr/>
        </p:nvSpPr>
        <p:spPr>
          <a:xfrm>
            <a:off x="0" y="108100"/>
            <a:ext cx="329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a:solidFill>
                  <a:srgbClr val="0000FF"/>
                </a:solidFill>
                <a:latin typeface="Open Sans"/>
                <a:ea typeface="Open Sans"/>
                <a:cs typeface="Open Sans"/>
                <a:sym typeface="Open Sans"/>
              </a:rPr>
              <a:t>Wait for our GMVA/EHT results </a:t>
            </a:r>
            <a:endParaRPr b="1" i="1">
              <a:solidFill>
                <a:srgbClr val="0000FF"/>
              </a:solidFill>
              <a:latin typeface="Open Sans"/>
              <a:ea typeface="Open Sans"/>
              <a:cs typeface="Open Sans"/>
              <a:sym typeface="Open Sans"/>
            </a:endParaRPr>
          </a:p>
        </p:txBody>
      </p:sp>
      <p:pic>
        <p:nvPicPr>
          <p:cNvPr id="656" name="Google Shape;656;p76"/>
          <p:cNvPicPr preferRelativeResize="0"/>
          <p:nvPr/>
        </p:nvPicPr>
        <p:blipFill>
          <a:blip r:embed="rId5">
            <a:alphaModFix/>
          </a:blip>
          <a:stretch>
            <a:fillRect/>
          </a:stretch>
        </p:blipFill>
        <p:spPr>
          <a:xfrm>
            <a:off x="5185150" y="440904"/>
            <a:ext cx="3727901" cy="646550"/>
          </a:xfrm>
          <a:prstGeom prst="rect">
            <a:avLst/>
          </a:prstGeom>
          <a:noFill/>
          <a:ln>
            <a:noFill/>
          </a:ln>
        </p:spPr>
      </p:pic>
      <p:pic>
        <p:nvPicPr>
          <p:cNvPr id="657" name="Google Shape;657;p76"/>
          <p:cNvPicPr preferRelativeResize="0"/>
          <p:nvPr/>
        </p:nvPicPr>
        <p:blipFill>
          <a:blip r:embed="rId6">
            <a:alphaModFix/>
          </a:blip>
          <a:stretch>
            <a:fillRect/>
          </a:stretch>
        </p:blipFill>
        <p:spPr>
          <a:xfrm>
            <a:off x="371026" y="864529"/>
            <a:ext cx="2075401" cy="116744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pic>
        <p:nvPicPr>
          <p:cNvPr id="662" name="Google Shape;662;p77"/>
          <p:cNvPicPr preferRelativeResize="0"/>
          <p:nvPr/>
        </p:nvPicPr>
        <p:blipFill>
          <a:blip r:embed="rId3">
            <a:alphaModFix/>
          </a:blip>
          <a:stretch>
            <a:fillRect/>
          </a:stretch>
        </p:blipFill>
        <p:spPr>
          <a:xfrm>
            <a:off x="0" y="456300"/>
            <a:ext cx="6524625" cy="3810000"/>
          </a:xfrm>
          <a:prstGeom prst="rect">
            <a:avLst/>
          </a:prstGeom>
          <a:noFill/>
          <a:ln>
            <a:noFill/>
          </a:ln>
        </p:spPr>
      </p:pic>
      <p:pic>
        <p:nvPicPr>
          <p:cNvPr id="663" name="Google Shape;663;p77"/>
          <p:cNvPicPr preferRelativeResize="0"/>
          <p:nvPr/>
        </p:nvPicPr>
        <p:blipFill>
          <a:blip r:embed="rId4">
            <a:alphaModFix/>
          </a:blip>
          <a:stretch>
            <a:fillRect/>
          </a:stretch>
        </p:blipFill>
        <p:spPr>
          <a:xfrm>
            <a:off x="6195000" y="171475"/>
            <a:ext cx="2778425" cy="1637725"/>
          </a:xfrm>
          <a:prstGeom prst="rect">
            <a:avLst/>
          </a:prstGeom>
          <a:noFill/>
          <a:ln>
            <a:noFill/>
          </a:ln>
        </p:spPr>
      </p:pic>
      <p:sp>
        <p:nvSpPr>
          <p:cNvPr id="664" name="Google Shape;664;p77"/>
          <p:cNvSpPr txBox="1"/>
          <p:nvPr/>
        </p:nvSpPr>
        <p:spPr>
          <a:xfrm>
            <a:off x="196425" y="0"/>
            <a:ext cx="6905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a:solidFill>
                  <a:srgbClr val="0000FF"/>
                </a:solidFill>
                <a:latin typeface="Open Sans"/>
                <a:ea typeface="Open Sans"/>
                <a:cs typeface="Open Sans"/>
                <a:sym typeface="Open Sans"/>
              </a:rPr>
              <a:t>  </a:t>
            </a:r>
            <a:r>
              <a:rPr i="1" lang="en" sz="2000">
                <a:solidFill>
                  <a:srgbClr val="0000FF"/>
                </a:solidFill>
                <a:latin typeface="Caveat"/>
                <a:ea typeface="Caveat"/>
                <a:cs typeface="Caveat"/>
                <a:sym typeface="Caveat"/>
              </a:rPr>
              <a:t>Modeling the  </a:t>
            </a:r>
            <a:r>
              <a:rPr i="1" lang="en" sz="2100">
                <a:solidFill>
                  <a:srgbClr val="0000FF"/>
                </a:solidFill>
                <a:latin typeface="Caveat"/>
                <a:ea typeface="Caveat"/>
                <a:cs typeface="Caveat"/>
                <a:sym typeface="Caveat"/>
              </a:rPr>
              <a:t>expected R(t) from SMBH binaries in general relativistic eccentric orbits</a:t>
            </a:r>
            <a:r>
              <a:rPr i="1" lang="en" sz="2000">
                <a:solidFill>
                  <a:srgbClr val="0000FF"/>
                </a:solidFill>
                <a:latin typeface="Caveat"/>
                <a:ea typeface="Caveat"/>
                <a:cs typeface="Caveat"/>
                <a:sym typeface="Caveat"/>
              </a:rPr>
              <a:t> is critical </a:t>
            </a:r>
            <a:endParaRPr i="1" sz="2000">
              <a:solidFill>
                <a:srgbClr val="0000FF"/>
              </a:solidFill>
              <a:latin typeface="Caveat"/>
              <a:ea typeface="Caveat"/>
              <a:cs typeface="Caveat"/>
              <a:sym typeface="Caveat"/>
            </a:endParaRPr>
          </a:p>
        </p:txBody>
      </p:sp>
      <p:sp>
        <p:nvSpPr>
          <p:cNvPr id="665" name="Google Shape;665;p77"/>
          <p:cNvSpPr txBox="1"/>
          <p:nvPr/>
        </p:nvSpPr>
        <p:spPr>
          <a:xfrm>
            <a:off x="1023025" y="4345400"/>
            <a:ext cx="7716300" cy="93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2100">
                <a:solidFill>
                  <a:srgbClr val="FF0000"/>
                </a:solidFill>
                <a:latin typeface="Open Sans"/>
                <a:ea typeface="Open Sans"/>
                <a:cs typeface="Open Sans"/>
                <a:sym typeface="Open Sans"/>
              </a:rPr>
              <a:t>Abhimanyu S + (20,23);</a:t>
            </a:r>
            <a:r>
              <a:rPr lang="en" sz="2100">
                <a:latin typeface="Open Sans"/>
                <a:ea typeface="Open Sans"/>
                <a:cs typeface="Open Sans"/>
                <a:sym typeface="Open Sans"/>
              </a:rPr>
              <a:t>    </a:t>
            </a:r>
            <a:r>
              <a:rPr i="1" lang="en" sz="2100">
                <a:solidFill>
                  <a:srgbClr val="0000FF"/>
                </a:solidFill>
                <a:latin typeface="Open Sans"/>
                <a:ea typeface="Open Sans"/>
                <a:cs typeface="Open Sans"/>
                <a:sym typeface="Open Sans"/>
              </a:rPr>
              <a:t>Dey, Abhimanyu + (2024) </a:t>
            </a:r>
            <a:br>
              <a:rPr i="1" lang="en" sz="2100">
                <a:solidFill>
                  <a:srgbClr val="0000FF"/>
                </a:solidFill>
                <a:latin typeface="Open Sans"/>
                <a:ea typeface="Open Sans"/>
                <a:cs typeface="Open Sans"/>
                <a:sym typeface="Open Sans"/>
              </a:rPr>
            </a:br>
            <a:br>
              <a:rPr i="1" lang="en">
                <a:solidFill>
                  <a:srgbClr val="0000FF"/>
                </a:solidFill>
                <a:latin typeface="Open Sans"/>
                <a:ea typeface="Open Sans"/>
                <a:cs typeface="Open Sans"/>
                <a:sym typeface="Open Sans"/>
              </a:rPr>
            </a:br>
            <a:endParaRPr>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pic>
        <p:nvPicPr>
          <p:cNvPr id="670" name="Google Shape;670;p78"/>
          <p:cNvPicPr preferRelativeResize="0"/>
          <p:nvPr/>
        </p:nvPicPr>
        <p:blipFill>
          <a:blip r:embed="rId3">
            <a:alphaModFix/>
          </a:blip>
          <a:stretch>
            <a:fillRect/>
          </a:stretch>
        </p:blipFill>
        <p:spPr>
          <a:xfrm>
            <a:off x="1143000" y="0"/>
            <a:ext cx="6857999" cy="51435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pic>
        <p:nvPicPr>
          <p:cNvPr id="675" name="Google Shape;675;p79"/>
          <p:cNvPicPr preferRelativeResize="0"/>
          <p:nvPr/>
        </p:nvPicPr>
        <p:blipFill>
          <a:blip r:embed="rId3">
            <a:alphaModFix/>
          </a:blip>
          <a:stretch>
            <a:fillRect/>
          </a:stretch>
        </p:blipFill>
        <p:spPr>
          <a:xfrm>
            <a:off x="152400" y="152400"/>
            <a:ext cx="8839203" cy="634462"/>
          </a:xfrm>
          <a:prstGeom prst="rect">
            <a:avLst/>
          </a:prstGeom>
          <a:noFill/>
          <a:ln>
            <a:noFill/>
          </a:ln>
        </p:spPr>
      </p:pic>
      <p:pic>
        <p:nvPicPr>
          <p:cNvPr id="676" name="Google Shape;676;p79"/>
          <p:cNvPicPr preferRelativeResize="0"/>
          <p:nvPr/>
        </p:nvPicPr>
        <p:blipFill>
          <a:blip r:embed="rId4">
            <a:alphaModFix/>
          </a:blip>
          <a:stretch>
            <a:fillRect/>
          </a:stretch>
        </p:blipFill>
        <p:spPr>
          <a:xfrm>
            <a:off x="152400" y="939262"/>
            <a:ext cx="6457950" cy="1981200"/>
          </a:xfrm>
          <a:prstGeom prst="rect">
            <a:avLst/>
          </a:prstGeom>
          <a:noFill/>
          <a:ln>
            <a:noFill/>
          </a:ln>
        </p:spPr>
      </p:pic>
      <p:sp>
        <p:nvSpPr>
          <p:cNvPr id="677" name="Google Shape;677;p79"/>
          <p:cNvSpPr txBox="1"/>
          <p:nvPr/>
        </p:nvSpPr>
        <p:spPr>
          <a:xfrm>
            <a:off x="5652900" y="2571750"/>
            <a:ext cx="34911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2300">
                <a:solidFill>
                  <a:srgbClr val="0000FF"/>
                </a:solidFill>
                <a:latin typeface="Open Sans"/>
                <a:ea typeface="Open Sans"/>
                <a:cs typeface="Open Sans"/>
                <a:sym typeface="Open Sans"/>
              </a:rPr>
              <a:t>arXiv:2309.17438</a:t>
            </a:r>
            <a:endParaRPr i="1" sz="2300">
              <a:solidFill>
                <a:srgbClr val="0000FF"/>
              </a:solidFill>
              <a:latin typeface="Open Sans"/>
              <a:ea typeface="Open Sans"/>
              <a:cs typeface="Open Sans"/>
              <a:sym typeface="Open Sans"/>
            </a:endParaRPr>
          </a:p>
        </p:txBody>
      </p:sp>
      <p:pic>
        <p:nvPicPr>
          <p:cNvPr id="678" name="Google Shape;678;p79"/>
          <p:cNvPicPr preferRelativeResize="0"/>
          <p:nvPr/>
        </p:nvPicPr>
        <p:blipFill>
          <a:blip r:embed="rId5">
            <a:alphaModFix/>
          </a:blip>
          <a:stretch>
            <a:fillRect/>
          </a:stretch>
        </p:blipFill>
        <p:spPr>
          <a:xfrm>
            <a:off x="687825" y="2736912"/>
            <a:ext cx="3784493" cy="1918239"/>
          </a:xfrm>
          <a:prstGeom prst="rect">
            <a:avLst/>
          </a:prstGeom>
          <a:noFill/>
          <a:ln>
            <a:noFill/>
          </a:ln>
        </p:spPr>
      </p:pic>
      <p:sp>
        <p:nvSpPr>
          <p:cNvPr id="679" name="Google Shape;679;p79"/>
          <p:cNvSpPr txBox="1"/>
          <p:nvPr/>
        </p:nvSpPr>
        <p:spPr>
          <a:xfrm>
            <a:off x="4639500" y="3400550"/>
            <a:ext cx="43521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800">
                <a:solidFill>
                  <a:srgbClr val="FF0000"/>
                </a:solidFill>
                <a:latin typeface="Open Sans"/>
                <a:ea typeface="Open Sans"/>
                <a:cs typeface="Open Sans"/>
                <a:sym typeface="Open Sans"/>
              </a:rPr>
              <a:t>InPTA is leading IPTA efforts on individual SMBH binaries </a:t>
            </a:r>
            <a:endParaRPr i="1" sz="1800">
              <a:solidFill>
                <a:srgbClr val="FF0000"/>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pic>
        <p:nvPicPr>
          <p:cNvPr id="684" name="Google Shape;684;p80"/>
          <p:cNvPicPr preferRelativeResize="0"/>
          <p:nvPr/>
        </p:nvPicPr>
        <p:blipFill>
          <a:blip r:embed="rId3">
            <a:alphaModFix/>
          </a:blip>
          <a:stretch>
            <a:fillRect/>
          </a:stretch>
        </p:blipFill>
        <p:spPr>
          <a:xfrm>
            <a:off x="152400" y="729825"/>
            <a:ext cx="8839199" cy="1330125"/>
          </a:xfrm>
          <a:prstGeom prst="rect">
            <a:avLst/>
          </a:prstGeom>
          <a:noFill/>
          <a:ln>
            <a:noFill/>
          </a:ln>
        </p:spPr>
      </p:pic>
      <p:sp>
        <p:nvSpPr>
          <p:cNvPr id="685" name="Google Shape;685;p80"/>
          <p:cNvSpPr txBox="1"/>
          <p:nvPr>
            <p:ph type="title"/>
          </p:nvPr>
        </p:nvSpPr>
        <p:spPr>
          <a:xfrm>
            <a:off x="152400" y="119575"/>
            <a:ext cx="8520600" cy="707400"/>
          </a:xfrm>
          <a:prstGeom prst="rect">
            <a:avLst/>
          </a:prstGeom>
          <a:solidFill>
            <a:srgbClr val="F3F3F3"/>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       </a:t>
            </a:r>
            <a:r>
              <a:rPr b="0" i="1" lang="en"/>
              <a:t>SKA era PTA should witness lensing events </a:t>
            </a:r>
            <a:endParaRPr b="0" i="1"/>
          </a:p>
        </p:txBody>
      </p:sp>
      <p:pic>
        <p:nvPicPr>
          <p:cNvPr id="686" name="Google Shape;686;p80"/>
          <p:cNvPicPr preferRelativeResize="0"/>
          <p:nvPr/>
        </p:nvPicPr>
        <p:blipFill>
          <a:blip r:embed="rId4">
            <a:alphaModFix/>
          </a:blip>
          <a:stretch>
            <a:fillRect/>
          </a:stretch>
        </p:blipFill>
        <p:spPr>
          <a:xfrm>
            <a:off x="235650" y="2059948"/>
            <a:ext cx="5648449" cy="1757575"/>
          </a:xfrm>
          <a:prstGeom prst="rect">
            <a:avLst/>
          </a:prstGeom>
          <a:noFill/>
          <a:ln>
            <a:noFill/>
          </a:ln>
        </p:spPr>
      </p:pic>
      <p:sp>
        <p:nvSpPr>
          <p:cNvPr id="687" name="Google Shape;687;p80"/>
          <p:cNvSpPr txBox="1"/>
          <p:nvPr/>
        </p:nvSpPr>
        <p:spPr>
          <a:xfrm>
            <a:off x="6020225" y="2403200"/>
            <a:ext cx="2840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212121"/>
                </a:solidFill>
                <a:latin typeface="Open Sans"/>
                <a:ea typeface="Open Sans"/>
                <a:cs typeface="Open Sans"/>
                <a:sym typeface="Open Sans"/>
              </a:rPr>
              <a:t>Several lensed events??</a:t>
            </a:r>
            <a:endParaRPr sz="1800">
              <a:solidFill>
                <a:srgbClr val="212121"/>
              </a:solidFill>
              <a:latin typeface="Open Sans"/>
              <a:ea typeface="Open Sans"/>
              <a:cs typeface="Open Sans"/>
              <a:sym typeface="Open Sans"/>
            </a:endParaRPr>
          </a:p>
        </p:txBody>
      </p:sp>
      <p:sp>
        <p:nvSpPr>
          <p:cNvPr id="688" name="Google Shape;688;p80"/>
          <p:cNvSpPr txBox="1"/>
          <p:nvPr/>
        </p:nvSpPr>
        <p:spPr>
          <a:xfrm>
            <a:off x="633300" y="3923988"/>
            <a:ext cx="7558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222222"/>
                </a:solidFill>
                <a:latin typeface="Open Sans"/>
                <a:ea typeface="Open Sans"/>
                <a:cs typeface="Open Sans"/>
                <a:sym typeface="Open Sans"/>
              </a:rPr>
              <a:t>λ</a:t>
            </a:r>
            <a:r>
              <a:rPr baseline="-25000" lang="en" sz="1800">
                <a:solidFill>
                  <a:srgbClr val="222222"/>
                </a:solidFill>
                <a:latin typeface="Open Sans"/>
                <a:ea typeface="Open Sans"/>
                <a:cs typeface="Open Sans"/>
                <a:sym typeface="Open Sans"/>
              </a:rPr>
              <a:t>GW</a:t>
            </a:r>
            <a:r>
              <a:rPr baseline="30000" lang="en" sz="1800">
                <a:solidFill>
                  <a:srgbClr val="222222"/>
                </a:solidFill>
                <a:latin typeface="Open Sans"/>
                <a:ea typeface="Open Sans"/>
                <a:cs typeface="Open Sans"/>
                <a:sym typeface="Open Sans"/>
              </a:rPr>
              <a:t>   </a:t>
            </a:r>
            <a:r>
              <a:rPr lang="en" sz="1800">
                <a:solidFill>
                  <a:srgbClr val="222222"/>
                </a:solidFill>
                <a:latin typeface="Open Sans"/>
                <a:ea typeface="Open Sans"/>
                <a:cs typeface="Open Sans"/>
                <a:sym typeface="Open Sans"/>
              </a:rPr>
              <a:t>~ Sch Radius of lens galaxies ..No multiple events </a:t>
            </a:r>
            <a:endParaRPr sz="1800">
              <a:solidFill>
                <a:srgbClr val="222222"/>
              </a:solidFill>
              <a:latin typeface="Open Sans"/>
              <a:ea typeface="Open Sans"/>
              <a:cs typeface="Open Sans"/>
              <a:sym typeface="Open Sans"/>
            </a:endParaRPr>
          </a:p>
        </p:txBody>
      </p:sp>
      <p:sp>
        <p:nvSpPr>
          <p:cNvPr id="689" name="Google Shape;689;p80"/>
          <p:cNvSpPr txBox="1"/>
          <p:nvPr/>
        </p:nvSpPr>
        <p:spPr>
          <a:xfrm>
            <a:off x="687150" y="4492150"/>
            <a:ext cx="7558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222222"/>
                </a:solidFill>
                <a:latin typeface="Open Sans"/>
                <a:ea typeface="Open Sans"/>
                <a:cs typeface="Open Sans"/>
                <a:sym typeface="Open Sans"/>
              </a:rPr>
              <a:t>Different EM &amp; GW lensed events!!  [</a:t>
            </a:r>
            <a:r>
              <a:rPr lang="en" sz="1800">
                <a:solidFill>
                  <a:schemeClr val="dk2"/>
                </a:solidFill>
                <a:latin typeface="Open Sans"/>
                <a:ea typeface="Open Sans"/>
                <a:cs typeface="Open Sans"/>
                <a:sym typeface="Open Sans"/>
              </a:rPr>
              <a:t> </a:t>
            </a:r>
            <a:r>
              <a:rPr lang="en" sz="1800">
                <a:solidFill>
                  <a:srgbClr val="2458C6"/>
                </a:solidFill>
                <a:latin typeface="Open Sans"/>
                <a:ea typeface="Open Sans"/>
                <a:cs typeface="Open Sans"/>
                <a:sym typeface="Open Sans"/>
              </a:rPr>
              <a:t>Ma,Lu, Chen,Chen (2023)</a:t>
            </a:r>
            <a:r>
              <a:rPr lang="en" sz="1800">
                <a:solidFill>
                  <a:schemeClr val="dk2"/>
                </a:solidFill>
                <a:latin typeface="Open Sans"/>
                <a:ea typeface="Open Sans"/>
                <a:cs typeface="Open Sans"/>
                <a:sym typeface="Open Sans"/>
              </a:rPr>
              <a:t>]</a:t>
            </a:r>
            <a:endParaRPr sz="1800">
              <a:solidFill>
                <a:schemeClr val="dk2"/>
              </a:solidFill>
              <a:latin typeface="Open Sans"/>
              <a:ea typeface="Open Sans"/>
              <a:cs typeface="Open Sans"/>
              <a:sym typeface="Open Sans"/>
            </a:endParaRPr>
          </a:p>
        </p:txBody>
      </p:sp>
      <p:cxnSp>
        <p:nvCxnSpPr>
          <p:cNvPr id="690" name="Google Shape;690;p80"/>
          <p:cNvCxnSpPr/>
          <p:nvPr/>
        </p:nvCxnSpPr>
        <p:spPr>
          <a:xfrm>
            <a:off x="489500" y="2917725"/>
            <a:ext cx="1773300" cy="0"/>
          </a:xfrm>
          <a:prstGeom prst="straightConnector1">
            <a:avLst/>
          </a:prstGeom>
          <a:noFill/>
          <a:ln cap="flat" cmpd="sng" w="9525">
            <a:solidFill>
              <a:srgbClr val="0000FF"/>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pic>
        <p:nvPicPr>
          <p:cNvPr id="695" name="Google Shape;695;p81"/>
          <p:cNvPicPr preferRelativeResize="0"/>
          <p:nvPr/>
        </p:nvPicPr>
        <p:blipFill>
          <a:blip r:embed="rId3">
            <a:alphaModFix/>
          </a:blip>
          <a:stretch>
            <a:fillRect/>
          </a:stretch>
        </p:blipFill>
        <p:spPr>
          <a:xfrm>
            <a:off x="689625" y="0"/>
            <a:ext cx="6858000"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19"/>
          <p:cNvSpPr txBox="1"/>
          <p:nvPr>
            <p:ph type="title"/>
          </p:nvPr>
        </p:nvSpPr>
        <p:spPr>
          <a:xfrm>
            <a:off x="415900" y="170325"/>
            <a:ext cx="8520600" cy="707400"/>
          </a:xfrm>
          <a:prstGeom prst="rect">
            <a:avLst/>
          </a:prstGeom>
          <a:solidFill>
            <a:srgbClr val="EFEFEF"/>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         </a:t>
            </a:r>
            <a:r>
              <a:rPr b="0" i="1" lang="en" sz="4044"/>
              <a:t>GW170817</a:t>
            </a:r>
            <a:r>
              <a:rPr lang="en" sz="4044"/>
              <a:t>: </a:t>
            </a:r>
            <a:r>
              <a:rPr b="0" lang="en" sz="4377">
                <a:latin typeface="Caveat"/>
                <a:ea typeface="Caveat"/>
                <a:cs typeface="Caveat"/>
                <a:sym typeface="Caveat"/>
              </a:rPr>
              <a:t>A very very special GW event </a:t>
            </a:r>
            <a:endParaRPr b="0" sz="4377">
              <a:latin typeface="Caveat"/>
              <a:ea typeface="Caveat"/>
              <a:cs typeface="Caveat"/>
              <a:sym typeface="Caveat"/>
            </a:endParaRPr>
          </a:p>
        </p:txBody>
      </p:sp>
      <p:pic>
        <p:nvPicPr>
          <p:cNvPr id="126" name="Google Shape;126;p19"/>
          <p:cNvPicPr preferRelativeResize="0"/>
          <p:nvPr/>
        </p:nvPicPr>
        <p:blipFill>
          <a:blip r:embed="rId3">
            <a:alphaModFix/>
          </a:blip>
          <a:stretch>
            <a:fillRect/>
          </a:stretch>
        </p:blipFill>
        <p:spPr>
          <a:xfrm>
            <a:off x="1953350" y="985875"/>
            <a:ext cx="2663156" cy="3960975"/>
          </a:xfrm>
          <a:prstGeom prst="rect">
            <a:avLst/>
          </a:prstGeom>
          <a:noFill/>
          <a:ln>
            <a:noFill/>
          </a:ln>
        </p:spPr>
      </p:pic>
      <p:sp>
        <p:nvSpPr>
          <p:cNvPr id="127" name="Google Shape;127;p19"/>
          <p:cNvSpPr txBox="1"/>
          <p:nvPr/>
        </p:nvSpPr>
        <p:spPr>
          <a:xfrm>
            <a:off x="5088725" y="1067325"/>
            <a:ext cx="3710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900">
                <a:solidFill>
                  <a:srgbClr val="FF0000"/>
                </a:solidFill>
                <a:latin typeface="Open Sans"/>
                <a:ea typeface="Open Sans"/>
                <a:cs typeface="Open Sans"/>
                <a:sym typeface="Open Sans"/>
              </a:rPr>
              <a:t>Position localization ~ 28 deg</a:t>
            </a:r>
            <a:r>
              <a:rPr baseline="30000" i="1" lang="en" sz="2200">
                <a:solidFill>
                  <a:srgbClr val="FF0000"/>
                </a:solidFill>
                <a:latin typeface="Open Sans"/>
                <a:ea typeface="Open Sans"/>
                <a:cs typeface="Open Sans"/>
                <a:sym typeface="Open Sans"/>
              </a:rPr>
              <a:t>2</a:t>
            </a:r>
            <a:endParaRPr baseline="30000" i="1" sz="2200">
              <a:solidFill>
                <a:srgbClr val="FF0000"/>
              </a:solidFill>
              <a:latin typeface="Open Sans"/>
              <a:ea typeface="Open Sans"/>
              <a:cs typeface="Open Sans"/>
              <a:sym typeface="Open Sans"/>
            </a:endParaRPr>
          </a:p>
        </p:txBody>
      </p:sp>
      <p:pic>
        <p:nvPicPr>
          <p:cNvPr id="128" name="Google Shape;128;p19"/>
          <p:cNvPicPr preferRelativeResize="0"/>
          <p:nvPr/>
        </p:nvPicPr>
        <p:blipFill>
          <a:blip r:embed="rId4">
            <a:alphaModFix/>
          </a:blip>
          <a:stretch>
            <a:fillRect/>
          </a:stretch>
        </p:blipFill>
        <p:spPr>
          <a:xfrm>
            <a:off x="5036081" y="2284638"/>
            <a:ext cx="3276600" cy="485775"/>
          </a:xfrm>
          <a:prstGeom prst="rect">
            <a:avLst/>
          </a:prstGeom>
          <a:noFill/>
          <a:ln>
            <a:noFill/>
          </a:ln>
        </p:spPr>
      </p:pic>
      <p:sp>
        <p:nvSpPr>
          <p:cNvPr id="129" name="Google Shape;129;p19"/>
          <p:cNvSpPr txBox="1"/>
          <p:nvPr/>
        </p:nvSpPr>
        <p:spPr>
          <a:xfrm>
            <a:off x="4875100" y="3100300"/>
            <a:ext cx="38646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 </a:t>
            </a:r>
            <a:r>
              <a:rPr lang="en" sz="1800">
                <a:latin typeface="Open Sans"/>
                <a:ea typeface="Open Sans"/>
                <a:cs typeface="Open Sans"/>
                <a:sym typeface="Open Sans"/>
              </a:rPr>
              <a:t> </a:t>
            </a:r>
            <a:r>
              <a:rPr lang="en" sz="1800">
                <a:solidFill>
                  <a:srgbClr val="0000FF"/>
                </a:solidFill>
                <a:latin typeface="Open Sans"/>
                <a:ea typeface="Open Sans"/>
                <a:cs typeface="Open Sans"/>
                <a:sym typeface="Open Sans"/>
              </a:rPr>
              <a:t>A 𝛄-ray burst was observed 1.7seconds after the merger !!!</a:t>
            </a:r>
            <a:endParaRPr sz="1800">
              <a:solidFill>
                <a:srgbClr val="0000FF"/>
              </a:solidFill>
              <a:latin typeface="Open Sans"/>
              <a:ea typeface="Open Sans"/>
              <a:cs typeface="Open Sans"/>
              <a:sym typeface="Open Sans"/>
            </a:endParaRPr>
          </a:p>
        </p:txBody>
      </p:sp>
      <p:sp>
        <p:nvSpPr>
          <p:cNvPr id="130" name="Google Shape;130;p19"/>
          <p:cNvSpPr txBox="1"/>
          <p:nvPr/>
        </p:nvSpPr>
        <p:spPr>
          <a:xfrm>
            <a:off x="5228750" y="4177325"/>
            <a:ext cx="39309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latin typeface="Open Sans"/>
                <a:ea typeface="Open Sans"/>
                <a:cs typeface="Open Sans"/>
                <a:sym typeface="Open Sans"/>
              </a:rPr>
              <a:t>→ </a:t>
            </a:r>
            <a:r>
              <a:rPr i="1" lang="en" sz="1900">
                <a:solidFill>
                  <a:srgbClr val="FF0000"/>
                </a:solidFill>
              </a:rPr>
              <a:t>A plethora of MM observations !!</a:t>
            </a:r>
            <a:endParaRPr i="1" sz="1900">
              <a:solidFill>
                <a:srgbClr val="FF0000"/>
              </a:solidFill>
            </a:endParaRPr>
          </a:p>
        </p:txBody>
      </p:sp>
      <p:sp>
        <p:nvSpPr>
          <p:cNvPr id="131" name="Google Shape;131;p19"/>
          <p:cNvSpPr txBox="1"/>
          <p:nvPr/>
        </p:nvSpPr>
        <p:spPr>
          <a:xfrm>
            <a:off x="88475" y="2700100"/>
            <a:ext cx="1864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arXiv:1710.0583</a:t>
            </a:r>
            <a:endParaRPr/>
          </a:p>
        </p:txBody>
      </p:sp>
      <p:pic>
        <p:nvPicPr>
          <p:cNvPr id="132" name="Google Shape;132;p19"/>
          <p:cNvPicPr preferRelativeResize="0"/>
          <p:nvPr/>
        </p:nvPicPr>
        <p:blipFill>
          <a:blip r:embed="rId5">
            <a:alphaModFix/>
          </a:blip>
          <a:stretch>
            <a:fillRect/>
          </a:stretch>
        </p:blipFill>
        <p:spPr>
          <a:xfrm>
            <a:off x="4984800" y="1653063"/>
            <a:ext cx="2619375" cy="466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82"/>
          <p:cNvSpPr txBox="1"/>
          <p:nvPr/>
        </p:nvSpPr>
        <p:spPr>
          <a:xfrm>
            <a:off x="318450" y="1129725"/>
            <a:ext cx="81819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3000">
                <a:solidFill>
                  <a:srgbClr val="0000FF"/>
                </a:solidFill>
                <a:latin typeface="Open Sans"/>
                <a:ea typeface="Open Sans"/>
                <a:cs typeface="Open Sans"/>
                <a:sym typeface="Open Sans"/>
              </a:rPr>
              <a:t>Slowly Inspiralling Massive Black Hole Binaries are of definite interest to both </a:t>
            </a:r>
            <a:r>
              <a:rPr i="1" lang="en" sz="3000">
                <a:solidFill>
                  <a:srgbClr val="FF0000"/>
                </a:solidFill>
                <a:latin typeface="Open Sans"/>
                <a:ea typeface="Open Sans"/>
                <a:cs typeface="Open Sans"/>
                <a:sym typeface="Open Sans"/>
              </a:rPr>
              <a:t>SKA era IPTA,  ngEHT, IceCube-Gen2 &amp; Great Observatories++ </a:t>
            </a:r>
            <a:r>
              <a:rPr i="1" lang="en" sz="3000">
                <a:solidFill>
                  <a:srgbClr val="0000FF"/>
                </a:solidFill>
                <a:latin typeface="Open Sans"/>
                <a:ea typeface="Open Sans"/>
                <a:cs typeface="Open Sans"/>
                <a:sym typeface="Open Sans"/>
              </a:rPr>
              <a:t> </a:t>
            </a:r>
            <a:endParaRPr i="1" sz="3000">
              <a:solidFill>
                <a:srgbClr val="0000FF"/>
              </a:solidFill>
              <a:latin typeface="Open Sans"/>
              <a:ea typeface="Open Sans"/>
              <a:cs typeface="Open Sans"/>
              <a:sym typeface="Open Sans"/>
            </a:endParaRPr>
          </a:p>
        </p:txBody>
      </p:sp>
      <p:sp>
        <p:nvSpPr>
          <p:cNvPr id="701" name="Google Shape;701;p82"/>
          <p:cNvSpPr txBox="1"/>
          <p:nvPr/>
        </p:nvSpPr>
        <p:spPr>
          <a:xfrm>
            <a:off x="1117525" y="3621025"/>
            <a:ext cx="6634800" cy="113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 </a:t>
            </a:r>
            <a:r>
              <a:rPr lang="en" sz="3100">
                <a:solidFill>
                  <a:srgbClr val="A64D79"/>
                </a:solidFill>
                <a:latin typeface="Caveat"/>
                <a:ea typeface="Caveat"/>
                <a:cs typeface="Caveat"/>
                <a:sym typeface="Caveat"/>
              </a:rPr>
              <a:t>They (&amp;InPTA efforts) will be critical to </a:t>
            </a:r>
            <a:r>
              <a:rPr lang="en" sz="3100">
                <a:solidFill>
                  <a:srgbClr val="A64D79"/>
                </a:solidFill>
                <a:latin typeface="Caveat"/>
                <a:ea typeface="Caveat"/>
                <a:cs typeface="Caveat"/>
                <a:sym typeface="Caveat"/>
              </a:rPr>
              <a:t>pursue</a:t>
            </a:r>
            <a:r>
              <a:rPr lang="en" sz="3100">
                <a:solidFill>
                  <a:srgbClr val="A64D79"/>
                </a:solidFill>
                <a:latin typeface="Caveat"/>
                <a:ea typeface="Caveat"/>
                <a:cs typeface="Caveat"/>
                <a:sym typeface="Caveat"/>
              </a:rPr>
              <a:t> </a:t>
            </a:r>
            <a:r>
              <a:rPr lang="en" sz="3100" u="sng">
                <a:solidFill>
                  <a:srgbClr val="A64D79"/>
                </a:solidFill>
                <a:latin typeface="Caveat"/>
                <a:ea typeface="Caveat"/>
                <a:cs typeface="Caveat"/>
                <a:sym typeface="Caveat"/>
              </a:rPr>
              <a:t>persistent </a:t>
            </a:r>
            <a:r>
              <a:rPr lang="en" sz="3100">
                <a:solidFill>
                  <a:srgbClr val="A64D79"/>
                </a:solidFill>
                <a:latin typeface="Caveat"/>
                <a:ea typeface="Caveat"/>
                <a:cs typeface="Caveat"/>
                <a:sym typeface="Caveat"/>
              </a:rPr>
              <a:t>multi-messenger GW Astronomy</a:t>
            </a:r>
            <a:r>
              <a:rPr lang="en">
                <a:latin typeface="Open Sans"/>
                <a:ea typeface="Open Sans"/>
                <a:cs typeface="Open Sans"/>
                <a:sym typeface="Open Sans"/>
              </a:rPr>
              <a:t> </a:t>
            </a:r>
            <a:endParaRPr>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pic>
        <p:nvPicPr>
          <p:cNvPr id="706" name="Google Shape;706;p83"/>
          <p:cNvPicPr preferRelativeResize="0"/>
          <p:nvPr/>
        </p:nvPicPr>
        <p:blipFill>
          <a:blip r:embed="rId3">
            <a:alphaModFix/>
          </a:blip>
          <a:stretch>
            <a:fillRect/>
          </a:stretch>
        </p:blipFill>
        <p:spPr>
          <a:xfrm>
            <a:off x="152400" y="152400"/>
            <a:ext cx="8839203" cy="1153566"/>
          </a:xfrm>
          <a:prstGeom prst="rect">
            <a:avLst/>
          </a:prstGeom>
          <a:noFill/>
          <a:ln>
            <a:noFill/>
          </a:ln>
        </p:spPr>
      </p:pic>
      <p:pic>
        <p:nvPicPr>
          <p:cNvPr id="707" name="Google Shape;707;p83"/>
          <p:cNvPicPr preferRelativeResize="0"/>
          <p:nvPr/>
        </p:nvPicPr>
        <p:blipFill>
          <a:blip r:embed="rId4">
            <a:alphaModFix/>
          </a:blip>
          <a:stretch>
            <a:fillRect/>
          </a:stretch>
        </p:blipFill>
        <p:spPr>
          <a:xfrm>
            <a:off x="351875" y="1793450"/>
            <a:ext cx="5525976" cy="2798676"/>
          </a:xfrm>
          <a:prstGeom prst="rect">
            <a:avLst/>
          </a:prstGeom>
          <a:noFill/>
          <a:ln>
            <a:noFill/>
          </a:ln>
        </p:spPr>
      </p:pic>
      <p:sp>
        <p:nvSpPr>
          <p:cNvPr id="708" name="Google Shape;708;p83"/>
          <p:cNvSpPr txBox="1"/>
          <p:nvPr/>
        </p:nvSpPr>
        <p:spPr>
          <a:xfrm>
            <a:off x="2156850" y="1122425"/>
            <a:ext cx="60471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rgbClr val="FF0000"/>
                </a:solidFill>
              </a:rPr>
              <a:t>InPTA’s first IPTA paper. (</a:t>
            </a:r>
            <a:r>
              <a:rPr lang="en" sz="1800" u="sng">
                <a:solidFill>
                  <a:schemeClr val="hlink"/>
                </a:solidFill>
                <a:hlinkClick r:id="rId5"/>
              </a:rPr>
              <a:t>arXiv:2309.00693</a:t>
            </a:r>
            <a:r>
              <a:rPr lang="en" sz="1800">
                <a:solidFill>
                  <a:srgbClr val="FF0000"/>
                </a:solidFill>
              </a:rPr>
              <a:t>)</a:t>
            </a:r>
            <a:endParaRPr sz="1800">
              <a:solidFill>
                <a:srgbClr val="FF0000"/>
              </a:solidFill>
            </a:endParaRPr>
          </a:p>
        </p:txBody>
      </p:sp>
      <p:sp>
        <p:nvSpPr>
          <p:cNvPr id="709" name="Google Shape;709;p83"/>
          <p:cNvSpPr txBox="1"/>
          <p:nvPr/>
        </p:nvSpPr>
        <p:spPr>
          <a:xfrm>
            <a:off x="5946625" y="2739150"/>
            <a:ext cx="3092400" cy="215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rgbClr val="0000FF"/>
                </a:solidFill>
                <a:latin typeface="Open Sans"/>
                <a:ea typeface="Open Sans"/>
                <a:cs typeface="Open Sans"/>
                <a:sym typeface="Open Sans"/>
              </a:rPr>
              <a:t>Aman</a:t>
            </a:r>
            <a:r>
              <a:rPr lang="en" sz="1800">
                <a:latin typeface="Open Sans"/>
                <a:ea typeface="Open Sans"/>
                <a:cs typeface="Open Sans"/>
                <a:sym typeface="Open Sans"/>
              </a:rPr>
              <a:t> Srivastava,</a:t>
            </a:r>
            <a:br>
              <a:rPr lang="en" sz="1800">
                <a:latin typeface="Open Sans"/>
                <a:ea typeface="Open Sans"/>
                <a:cs typeface="Open Sans"/>
                <a:sym typeface="Open Sans"/>
              </a:rPr>
            </a:br>
            <a:r>
              <a:rPr lang="en" sz="1800">
                <a:solidFill>
                  <a:srgbClr val="0000FF"/>
                </a:solidFill>
                <a:latin typeface="Open Sans"/>
                <a:ea typeface="Open Sans"/>
                <a:cs typeface="Open Sans"/>
                <a:sym typeface="Open Sans"/>
              </a:rPr>
              <a:t>Subhajit</a:t>
            </a:r>
            <a:r>
              <a:rPr lang="en" sz="1800">
                <a:latin typeface="Open Sans"/>
                <a:ea typeface="Open Sans"/>
                <a:cs typeface="Open Sans"/>
                <a:sym typeface="Open Sans"/>
              </a:rPr>
              <a:t> Dandapat</a:t>
            </a:r>
            <a:endParaRPr sz="1800">
              <a:latin typeface="Open Sans"/>
              <a:ea typeface="Open Sans"/>
              <a:cs typeface="Open Sans"/>
              <a:sym typeface="Open Sans"/>
            </a:endParaRPr>
          </a:p>
          <a:p>
            <a:pPr indent="0" lvl="0" marL="0" rtl="0" algn="l">
              <a:spcBef>
                <a:spcPts val="0"/>
              </a:spcBef>
              <a:spcAft>
                <a:spcPts val="0"/>
              </a:spcAft>
              <a:buNone/>
            </a:pPr>
            <a:r>
              <a:rPr lang="en" sz="1800">
                <a:latin typeface="Open Sans"/>
                <a:ea typeface="Open Sans"/>
                <a:cs typeface="Open Sans"/>
                <a:sym typeface="Open Sans"/>
              </a:rPr>
              <a:t> </a:t>
            </a:r>
            <a:r>
              <a:rPr lang="en" sz="1800">
                <a:solidFill>
                  <a:srgbClr val="FF0000"/>
                </a:solidFill>
                <a:latin typeface="Open Sans"/>
                <a:ea typeface="Open Sans"/>
                <a:cs typeface="Open Sans"/>
                <a:sym typeface="Open Sans"/>
              </a:rPr>
              <a:t>Lankeswar</a:t>
            </a:r>
            <a:r>
              <a:rPr lang="en" sz="1800">
                <a:latin typeface="Open Sans"/>
                <a:ea typeface="Open Sans"/>
                <a:cs typeface="Open Sans"/>
                <a:sym typeface="Open Sans"/>
              </a:rPr>
              <a:t> Dey</a:t>
            </a:r>
            <a:endParaRPr sz="1800">
              <a:latin typeface="Open Sans"/>
              <a:ea typeface="Open Sans"/>
              <a:cs typeface="Open Sans"/>
              <a:sym typeface="Open Sans"/>
            </a:endParaRPr>
          </a:p>
          <a:p>
            <a:pPr indent="0" lvl="0" marL="0" rtl="0" algn="l">
              <a:spcBef>
                <a:spcPts val="0"/>
              </a:spcBef>
              <a:spcAft>
                <a:spcPts val="0"/>
              </a:spcAft>
              <a:buNone/>
            </a:pPr>
            <a:r>
              <a:rPr lang="en" sz="1800">
                <a:latin typeface="Open Sans"/>
                <a:ea typeface="Open Sans"/>
                <a:cs typeface="Open Sans"/>
                <a:sym typeface="Open Sans"/>
              </a:rPr>
              <a:t> </a:t>
            </a:r>
            <a:r>
              <a:rPr lang="en" sz="1800">
                <a:solidFill>
                  <a:srgbClr val="FF0000"/>
                </a:solidFill>
                <a:latin typeface="Open Sans"/>
                <a:ea typeface="Open Sans"/>
                <a:cs typeface="Open Sans"/>
                <a:sym typeface="Open Sans"/>
              </a:rPr>
              <a:t>Abhimanyu</a:t>
            </a:r>
            <a:r>
              <a:rPr lang="en" sz="1800">
                <a:latin typeface="Open Sans"/>
                <a:ea typeface="Open Sans"/>
                <a:cs typeface="Open Sans"/>
                <a:sym typeface="Open Sans"/>
              </a:rPr>
              <a:t> S </a:t>
            </a:r>
            <a:br>
              <a:rPr lang="en" sz="1800">
                <a:latin typeface="Open Sans"/>
                <a:ea typeface="Open Sans"/>
                <a:cs typeface="Open Sans"/>
                <a:sym typeface="Open Sans"/>
              </a:rPr>
            </a:br>
            <a:r>
              <a:rPr lang="en" sz="1800">
                <a:latin typeface="Open Sans"/>
                <a:ea typeface="Open Sans"/>
                <a:cs typeface="Open Sans"/>
                <a:sym typeface="Open Sans"/>
              </a:rPr>
              <a:t> are </a:t>
            </a:r>
            <a:r>
              <a:rPr lang="en" sz="1800" u="sng">
                <a:latin typeface="Open Sans"/>
                <a:ea typeface="Open Sans"/>
                <a:cs typeface="Open Sans"/>
                <a:sym typeface="Open Sans"/>
              </a:rPr>
              <a:t>co-leading </a:t>
            </a:r>
            <a:br>
              <a:rPr lang="en" sz="1800" u="sng">
                <a:latin typeface="Open Sans"/>
                <a:ea typeface="Open Sans"/>
                <a:cs typeface="Open Sans"/>
                <a:sym typeface="Open Sans"/>
              </a:rPr>
            </a:br>
            <a:r>
              <a:rPr lang="en" sz="1800">
                <a:latin typeface="Open Sans"/>
                <a:ea typeface="Open Sans"/>
                <a:cs typeface="Open Sans"/>
                <a:sym typeface="Open Sans"/>
              </a:rPr>
              <a:t>a few DR3 GWA efforts </a:t>
            </a:r>
            <a:endParaRPr sz="1800">
              <a:latin typeface="Open Sans"/>
              <a:ea typeface="Open Sans"/>
              <a:cs typeface="Open Sans"/>
              <a:sym typeface="Open Sans"/>
            </a:endParaRPr>
          </a:p>
          <a:p>
            <a:pPr indent="0" lvl="0" marL="0" rtl="0" algn="l">
              <a:spcBef>
                <a:spcPts val="0"/>
              </a:spcBef>
              <a:spcAft>
                <a:spcPts val="0"/>
              </a:spcAft>
              <a:buNone/>
            </a:pPr>
            <a:r>
              <a:t/>
            </a:r>
            <a:endParaRPr sz="1800">
              <a:solidFill>
                <a:schemeClr val="dk2"/>
              </a:solidFill>
              <a:latin typeface="Open Sans"/>
              <a:ea typeface="Open Sans"/>
              <a:cs typeface="Open Sans"/>
              <a:sym typeface="Open Sans"/>
            </a:endParaRPr>
          </a:p>
        </p:txBody>
      </p:sp>
      <p:cxnSp>
        <p:nvCxnSpPr>
          <p:cNvPr id="710" name="Google Shape;710;p83"/>
          <p:cNvCxnSpPr/>
          <p:nvPr/>
        </p:nvCxnSpPr>
        <p:spPr>
          <a:xfrm>
            <a:off x="550625" y="2025275"/>
            <a:ext cx="619500" cy="21000"/>
          </a:xfrm>
          <a:prstGeom prst="straightConnector1">
            <a:avLst/>
          </a:prstGeom>
          <a:noFill/>
          <a:ln cap="flat" cmpd="sng" w="28575">
            <a:solidFill>
              <a:srgbClr val="FF0000"/>
            </a:solidFill>
            <a:prstDash val="solid"/>
            <a:round/>
            <a:headEnd len="med" w="med" type="none"/>
            <a:tailEnd len="med" w="med" type="none"/>
          </a:ln>
        </p:spPr>
      </p:cxnSp>
      <p:cxnSp>
        <p:nvCxnSpPr>
          <p:cNvPr id="711" name="Google Shape;711;p83"/>
          <p:cNvCxnSpPr/>
          <p:nvPr/>
        </p:nvCxnSpPr>
        <p:spPr>
          <a:xfrm>
            <a:off x="1705425" y="2319225"/>
            <a:ext cx="1385700" cy="0"/>
          </a:xfrm>
          <a:prstGeom prst="straightConnector1">
            <a:avLst/>
          </a:prstGeom>
          <a:noFill/>
          <a:ln cap="flat" cmpd="sng" w="28575">
            <a:solidFill>
              <a:srgbClr val="0000FF"/>
            </a:solidFill>
            <a:prstDash val="solid"/>
            <a:round/>
            <a:headEnd len="med" w="med" type="none"/>
            <a:tailEnd len="med" w="med" type="none"/>
          </a:ln>
        </p:spPr>
      </p:cxnSp>
      <p:cxnSp>
        <p:nvCxnSpPr>
          <p:cNvPr id="712" name="Google Shape;712;p83"/>
          <p:cNvCxnSpPr/>
          <p:nvPr/>
        </p:nvCxnSpPr>
        <p:spPr>
          <a:xfrm>
            <a:off x="4886400" y="4303400"/>
            <a:ext cx="357000" cy="21000"/>
          </a:xfrm>
          <a:prstGeom prst="straightConnector1">
            <a:avLst/>
          </a:prstGeom>
          <a:noFill/>
          <a:ln cap="flat" cmpd="sng" w="38100">
            <a:solidFill>
              <a:srgbClr val="2458C6"/>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pic>
        <p:nvPicPr>
          <p:cNvPr id="717" name="Google Shape;717;p84"/>
          <p:cNvPicPr preferRelativeResize="0"/>
          <p:nvPr/>
        </p:nvPicPr>
        <p:blipFill>
          <a:blip r:embed="rId3">
            <a:alphaModFix/>
          </a:blip>
          <a:stretch>
            <a:fillRect/>
          </a:stretch>
        </p:blipFill>
        <p:spPr>
          <a:xfrm>
            <a:off x="587234" y="461600"/>
            <a:ext cx="3206990" cy="1844825"/>
          </a:xfrm>
          <a:prstGeom prst="rect">
            <a:avLst/>
          </a:prstGeom>
          <a:noFill/>
          <a:ln>
            <a:noFill/>
          </a:ln>
        </p:spPr>
      </p:pic>
      <p:sp>
        <p:nvSpPr>
          <p:cNvPr id="718" name="Google Shape;718;p84"/>
          <p:cNvSpPr txBox="1"/>
          <p:nvPr/>
        </p:nvSpPr>
        <p:spPr>
          <a:xfrm>
            <a:off x="337475" y="2446050"/>
            <a:ext cx="39084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D1C1D"/>
                </a:solidFill>
                <a:latin typeface="Roboto"/>
                <a:ea typeface="Roboto"/>
                <a:cs typeface="Roboto"/>
                <a:sym typeface="Roboto"/>
              </a:rPr>
              <a:t>G. Swarup et al. 1991, Current Science, Vol. 60,  pp. 95-105</a:t>
            </a:r>
            <a:endParaRPr sz="1200">
              <a:solidFill>
                <a:srgbClr val="1D1C1D"/>
              </a:solidFill>
              <a:latin typeface="Roboto"/>
              <a:ea typeface="Roboto"/>
              <a:cs typeface="Roboto"/>
              <a:sym typeface="Roboto"/>
            </a:endParaRPr>
          </a:p>
        </p:txBody>
      </p:sp>
      <p:pic>
        <p:nvPicPr>
          <p:cNvPr id="719" name="Google Shape;719;p84"/>
          <p:cNvPicPr preferRelativeResize="0"/>
          <p:nvPr/>
        </p:nvPicPr>
        <p:blipFill>
          <a:blip r:embed="rId4">
            <a:alphaModFix/>
          </a:blip>
          <a:stretch>
            <a:fillRect/>
          </a:stretch>
        </p:blipFill>
        <p:spPr>
          <a:xfrm>
            <a:off x="5183625" y="280300"/>
            <a:ext cx="2780700" cy="3230644"/>
          </a:xfrm>
          <a:prstGeom prst="rect">
            <a:avLst/>
          </a:prstGeom>
          <a:noFill/>
          <a:ln>
            <a:noFill/>
          </a:ln>
        </p:spPr>
      </p:pic>
      <p:sp>
        <p:nvSpPr>
          <p:cNvPr id="720" name="Google Shape;720;p84"/>
          <p:cNvSpPr txBox="1"/>
          <p:nvPr/>
        </p:nvSpPr>
        <p:spPr>
          <a:xfrm>
            <a:off x="591775" y="5014750"/>
            <a:ext cx="278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Credit: Prerna Rana</a:t>
            </a:r>
            <a:endParaRPr>
              <a:latin typeface="Open Sans"/>
              <a:ea typeface="Open Sans"/>
              <a:cs typeface="Open Sans"/>
              <a:sym typeface="Open Sans"/>
            </a:endParaRPr>
          </a:p>
        </p:txBody>
      </p:sp>
      <p:sp>
        <p:nvSpPr>
          <p:cNvPr id="721" name="Google Shape;721;p84"/>
          <p:cNvSpPr txBox="1"/>
          <p:nvPr/>
        </p:nvSpPr>
        <p:spPr>
          <a:xfrm>
            <a:off x="3814925" y="196650"/>
            <a:ext cx="534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  </a:t>
            </a:r>
            <a:endParaRPr>
              <a:latin typeface="Open Sans"/>
              <a:ea typeface="Open Sans"/>
              <a:cs typeface="Open Sans"/>
              <a:sym typeface="Open Sans"/>
            </a:endParaRPr>
          </a:p>
        </p:txBody>
      </p:sp>
      <p:sp>
        <p:nvSpPr>
          <p:cNvPr id="722" name="Google Shape;722;p84"/>
          <p:cNvSpPr txBox="1"/>
          <p:nvPr/>
        </p:nvSpPr>
        <p:spPr>
          <a:xfrm>
            <a:off x="141175" y="3893975"/>
            <a:ext cx="8860500" cy="112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 </a:t>
            </a:r>
            <a:r>
              <a:rPr i="1" lang="en" sz="2000">
                <a:solidFill>
                  <a:srgbClr val="0000FF"/>
                </a:solidFill>
                <a:latin typeface="Bree Serif"/>
                <a:ea typeface="Bree Serif"/>
                <a:cs typeface="Bree Serif"/>
                <a:sym typeface="Bree Serif"/>
              </a:rPr>
              <a:t>InPTA efforts, </a:t>
            </a:r>
            <a:r>
              <a:rPr i="1" lang="en" sz="2200">
                <a:solidFill>
                  <a:srgbClr val="0000FF"/>
                </a:solidFill>
                <a:latin typeface="Caveat"/>
                <a:ea typeface="Caveat"/>
                <a:cs typeface="Caveat"/>
                <a:sym typeface="Caveat"/>
              </a:rPr>
              <a:t>conceptualised by</a:t>
            </a:r>
            <a:r>
              <a:rPr i="1" lang="en" sz="2200">
                <a:solidFill>
                  <a:srgbClr val="0000FF"/>
                </a:solidFill>
                <a:latin typeface="Bree Serif"/>
                <a:ea typeface="Bree Serif"/>
                <a:cs typeface="Bree Serif"/>
                <a:sym typeface="Bree Serif"/>
              </a:rPr>
              <a:t> </a:t>
            </a:r>
            <a:r>
              <a:rPr i="1" lang="en" sz="2500">
                <a:solidFill>
                  <a:srgbClr val="990000"/>
                </a:solidFill>
                <a:latin typeface="Caveat"/>
                <a:ea typeface="Caveat"/>
                <a:cs typeface="Caveat"/>
                <a:sym typeface="Caveat"/>
              </a:rPr>
              <a:t>Bhal Chandra Joshi </a:t>
            </a:r>
            <a:r>
              <a:rPr i="1" lang="en" sz="2000">
                <a:solidFill>
                  <a:srgbClr val="0000FF"/>
                </a:solidFill>
                <a:latin typeface="Bree Serif"/>
                <a:ea typeface="Bree Serif"/>
                <a:cs typeface="Bree Serif"/>
                <a:sym typeface="Bree Serif"/>
              </a:rPr>
              <a:t>, are constantly inspired by  </a:t>
            </a:r>
            <a:r>
              <a:rPr i="1" lang="en" sz="3600">
                <a:solidFill>
                  <a:srgbClr val="FF0000"/>
                </a:solidFill>
                <a:latin typeface="Caveat"/>
                <a:ea typeface="Caveat"/>
                <a:cs typeface="Caveat"/>
                <a:sym typeface="Caveat"/>
              </a:rPr>
              <a:t>Prof. Swarup:</a:t>
            </a:r>
            <a:r>
              <a:rPr i="1" lang="en" sz="2800">
                <a:solidFill>
                  <a:srgbClr val="FF0000"/>
                </a:solidFill>
                <a:latin typeface="Caveat"/>
                <a:ea typeface="Caveat"/>
                <a:cs typeface="Caveat"/>
                <a:sym typeface="Caveat"/>
              </a:rPr>
              <a:t> </a:t>
            </a:r>
            <a:r>
              <a:rPr i="1" lang="en" sz="2500">
                <a:solidFill>
                  <a:srgbClr val="0000FF"/>
                </a:solidFill>
                <a:latin typeface="Caveat"/>
                <a:ea typeface="Caveat"/>
                <a:cs typeface="Caveat"/>
                <a:sym typeface="Caveat"/>
              </a:rPr>
              <a:t> Our  </a:t>
            </a:r>
            <a:r>
              <a:rPr i="1" lang="en" sz="2900" u="sng">
                <a:solidFill>
                  <a:srgbClr val="0000FF"/>
                </a:solidFill>
                <a:latin typeface="Caveat"/>
                <a:ea typeface="Caveat"/>
                <a:cs typeface="Caveat"/>
                <a:sym typeface="Caveat"/>
              </a:rPr>
              <a:t>Supreme Visionary Without Parallel</a:t>
            </a:r>
            <a:endParaRPr i="1" sz="1600" u="sng">
              <a:solidFill>
                <a:srgbClr val="0000FF"/>
              </a:solidFill>
              <a:latin typeface="Caveat"/>
              <a:ea typeface="Caveat"/>
              <a:cs typeface="Caveat"/>
              <a:sym typeface="Cave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85"/>
          <p:cNvSpPr txBox="1"/>
          <p:nvPr>
            <p:ph type="title"/>
          </p:nvPr>
        </p:nvSpPr>
        <p:spPr>
          <a:xfrm>
            <a:off x="311700" y="78650"/>
            <a:ext cx="8520600" cy="962100"/>
          </a:xfrm>
          <a:prstGeom prst="rect">
            <a:avLst/>
          </a:prstGeom>
          <a:solidFill>
            <a:srgbClr val="EFEFEF"/>
          </a:solidFill>
        </p:spPr>
        <p:txBody>
          <a:bodyPr anchorCtr="0" anchor="t" bIns="91425" lIns="91425" spcFirstLastPara="1" rIns="91425" wrap="square" tIns="91425">
            <a:normAutofit fontScale="90000"/>
          </a:bodyPr>
          <a:lstStyle/>
          <a:p>
            <a:pPr indent="0" lvl="0" marL="0" rtl="0" algn="l">
              <a:spcBef>
                <a:spcPts val="0"/>
              </a:spcBef>
              <a:spcAft>
                <a:spcPts val="0"/>
              </a:spcAft>
              <a:buSzPct val="33673"/>
              <a:buNone/>
            </a:pPr>
            <a:r>
              <a:rPr b="0" i="1" lang="en" sz="2940">
                <a:solidFill>
                  <a:srgbClr val="0000FF"/>
                </a:solidFill>
              </a:rPr>
              <a:t>Indian Pulsar Timing Array (InPTA) for nHz GW Astronomy</a:t>
            </a:r>
            <a:br>
              <a:rPr b="0" i="1" lang="en" sz="2940">
                <a:solidFill>
                  <a:srgbClr val="0000FF"/>
                </a:solidFill>
              </a:rPr>
            </a:br>
            <a:r>
              <a:rPr b="0" i="1" lang="en" sz="2940">
                <a:solidFill>
                  <a:srgbClr val="0000FF"/>
                </a:solidFill>
              </a:rPr>
              <a:t>                         ( </a:t>
            </a:r>
            <a:r>
              <a:rPr b="0" i="1" lang="en" sz="2940" u="sng">
                <a:solidFill>
                  <a:schemeClr val="hlink"/>
                </a:solidFill>
                <a:hlinkClick r:id="rId3"/>
              </a:rPr>
              <a:t>https://inpta.iitr.ac.in/</a:t>
            </a:r>
            <a:r>
              <a:rPr b="0" i="1" lang="en" sz="2940">
                <a:solidFill>
                  <a:srgbClr val="0000FF"/>
                </a:solidFill>
              </a:rPr>
              <a:t> ) </a:t>
            </a:r>
            <a:endParaRPr b="0" i="1" sz="2940">
              <a:solidFill>
                <a:srgbClr val="0000FF"/>
              </a:solidFill>
            </a:endParaRPr>
          </a:p>
        </p:txBody>
      </p:sp>
      <p:sp>
        <p:nvSpPr>
          <p:cNvPr id="728" name="Google Shape;728;p85"/>
          <p:cNvSpPr txBox="1"/>
          <p:nvPr>
            <p:ph idx="1" type="body"/>
          </p:nvPr>
        </p:nvSpPr>
        <p:spPr>
          <a:xfrm>
            <a:off x="198950" y="1040875"/>
            <a:ext cx="8520600" cy="2622000"/>
          </a:xfrm>
          <a:prstGeom prst="rect">
            <a:avLst/>
          </a:prstGeom>
        </p:spPr>
        <p:txBody>
          <a:bodyPr anchorCtr="0" anchor="t" bIns="91425" lIns="91425" spcFirstLastPara="1" rIns="91425" wrap="square" tIns="91425">
            <a:normAutofit lnSpcReduction="10000"/>
          </a:bodyPr>
          <a:lstStyle/>
          <a:p>
            <a:pPr indent="-323335" lvl="0" marL="457200" rtl="0" algn="l">
              <a:spcBef>
                <a:spcPts val="0"/>
              </a:spcBef>
              <a:spcAft>
                <a:spcPts val="0"/>
              </a:spcAft>
              <a:buSzPts val="1492"/>
              <a:buChar char="❖"/>
            </a:pPr>
            <a:r>
              <a:rPr b="1" lang="en" sz="1491">
                <a:solidFill>
                  <a:srgbClr val="0000FF"/>
                </a:solidFill>
              </a:rPr>
              <a:t>InPTA</a:t>
            </a:r>
            <a:r>
              <a:rPr lang="en" sz="1491">
                <a:solidFill>
                  <a:srgbClr val="0000FF"/>
                </a:solidFill>
              </a:rPr>
              <a:t> i</a:t>
            </a:r>
            <a:r>
              <a:rPr lang="en" sz="1491"/>
              <a:t>s a  </a:t>
            </a:r>
            <a:r>
              <a:rPr i="1" lang="en" sz="1491">
                <a:solidFill>
                  <a:srgbClr val="0000FF"/>
                </a:solidFill>
              </a:rPr>
              <a:t>frugal (&amp; indigenous) consortium </a:t>
            </a:r>
            <a:r>
              <a:rPr lang="en" sz="1491"/>
              <a:t>that employs niche abilities of  </a:t>
            </a:r>
            <a:r>
              <a:rPr i="1" lang="en" sz="1491">
                <a:solidFill>
                  <a:srgbClr val="FF0000"/>
                </a:solidFill>
              </a:rPr>
              <a:t>TIFR’s  upgraded GMRT </a:t>
            </a:r>
            <a:r>
              <a:rPr lang="en" sz="1491"/>
              <a:t> to inaugurate  the era nano-hertz Gravitational Wave Astronomy in the very near future </a:t>
            </a:r>
            <a:br>
              <a:rPr lang="en" sz="1491"/>
            </a:br>
            <a:endParaRPr sz="1491"/>
          </a:p>
          <a:p>
            <a:pPr indent="-323335" lvl="0" marL="457200" rtl="0" algn="l">
              <a:spcBef>
                <a:spcPts val="0"/>
              </a:spcBef>
              <a:spcAft>
                <a:spcPts val="0"/>
              </a:spcAft>
              <a:buSzPts val="1492"/>
              <a:buChar char="❖"/>
            </a:pPr>
            <a:r>
              <a:rPr b="1" lang="en" sz="1491">
                <a:solidFill>
                  <a:srgbClr val="0000FF"/>
                </a:solidFill>
              </a:rPr>
              <a:t>InPTA </a:t>
            </a:r>
            <a:r>
              <a:rPr lang="en" sz="1491"/>
              <a:t>is contributing the world-wide effort to </a:t>
            </a:r>
            <a:r>
              <a:rPr i="1" lang="en" sz="1491">
                <a:solidFill>
                  <a:srgbClr val="0000FF"/>
                </a:solidFill>
              </a:rPr>
              <a:t>detect and characterise a diffuse GW background </a:t>
            </a:r>
            <a:r>
              <a:rPr lang="en" sz="1491"/>
              <a:t>due to merging  Super Massive Black Hobe binaries with the help of </a:t>
            </a:r>
            <a:r>
              <a:rPr i="1" lang="en" sz="1491">
                <a:solidFill>
                  <a:srgbClr val="FF0000"/>
                </a:solidFill>
              </a:rPr>
              <a:t>indigenous data, analysis algorithms &amp; theoretical constructs</a:t>
            </a:r>
            <a:br>
              <a:rPr i="1" lang="en" sz="1491">
                <a:solidFill>
                  <a:srgbClr val="FF0000"/>
                </a:solidFill>
              </a:rPr>
            </a:br>
            <a:endParaRPr i="1" sz="1491">
              <a:solidFill>
                <a:srgbClr val="FF0000"/>
              </a:solidFill>
            </a:endParaRPr>
          </a:p>
          <a:p>
            <a:pPr indent="0" lvl="0" marL="0" rtl="0" algn="l">
              <a:spcBef>
                <a:spcPts val="1200"/>
              </a:spcBef>
              <a:spcAft>
                <a:spcPts val="1200"/>
              </a:spcAft>
              <a:buNone/>
            </a:pPr>
            <a:r>
              <a:t/>
            </a:r>
            <a:endParaRPr>
              <a:solidFill>
                <a:srgbClr val="FF0000"/>
              </a:solidFill>
            </a:endParaRPr>
          </a:p>
        </p:txBody>
      </p:sp>
      <p:sp>
        <p:nvSpPr>
          <p:cNvPr id="729" name="Google Shape;729;p85"/>
          <p:cNvSpPr txBox="1"/>
          <p:nvPr/>
        </p:nvSpPr>
        <p:spPr>
          <a:xfrm>
            <a:off x="253200" y="2875625"/>
            <a:ext cx="8633100" cy="1987800"/>
          </a:xfrm>
          <a:prstGeom prst="rect">
            <a:avLst/>
          </a:prstGeom>
          <a:noFill/>
          <a:ln>
            <a:noFill/>
          </a:ln>
        </p:spPr>
        <p:txBody>
          <a:bodyPr anchorCtr="0" anchor="t" bIns="91425" lIns="91425" spcFirstLastPara="1" rIns="91425" wrap="square" tIns="91425">
            <a:spAutoFit/>
          </a:bodyPr>
          <a:lstStyle/>
          <a:p>
            <a:pPr indent="-400050" lvl="0" marL="457200" rtl="0" algn="l">
              <a:lnSpc>
                <a:spcPct val="115000"/>
              </a:lnSpc>
              <a:spcBef>
                <a:spcPts val="0"/>
              </a:spcBef>
              <a:spcAft>
                <a:spcPts val="0"/>
              </a:spcAft>
              <a:buClr>
                <a:schemeClr val="dk2"/>
              </a:buClr>
              <a:buSzPts val="2700"/>
              <a:buFont typeface="Caveat"/>
              <a:buChar char="❖"/>
            </a:pPr>
            <a:r>
              <a:rPr lang="en" sz="2700">
                <a:solidFill>
                  <a:schemeClr val="dk2"/>
                </a:solidFill>
                <a:latin typeface="Caveat"/>
                <a:ea typeface="Caveat"/>
                <a:cs typeface="Caveat"/>
                <a:sym typeface="Caveat"/>
              </a:rPr>
              <a:t>We aim  to pursue </a:t>
            </a:r>
            <a:r>
              <a:rPr lang="en" sz="2700">
                <a:solidFill>
                  <a:srgbClr val="0000FF"/>
                </a:solidFill>
                <a:latin typeface="Caveat"/>
                <a:ea typeface="Caveat"/>
                <a:cs typeface="Caveat"/>
                <a:sym typeface="Caveat"/>
              </a:rPr>
              <a:t>persistent multi-messenger nHz GW astronomy</a:t>
            </a:r>
            <a:r>
              <a:rPr lang="en" sz="2700">
                <a:solidFill>
                  <a:schemeClr val="dk2"/>
                </a:solidFill>
                <a:latin typeface="Caveat"/>
                <a:ea typeface="Caveat"/>
                <a:cs typeface="Caveat"/>
                <a:sym typeface="Caveat"/>
              </a:rPr>
              <a:t> in the era of  </a:t>
            </a:r>
            <a:r>
              <a:rPr lang="en" sz="2700">
                <a:solidFill>
                  <a:srgbClr val="FF0000"/>
                </a:solidFill>
                <a:latin typeface="Caveat"/>
                <a:ea typeface="Caveat"/>
                <a:cs typeface="Caveat"/>
                <a:sym typeface="Caveat"/>
              </a:rPr>
              <a:t>Square Kilometre Array/DSA200 IPTA </a:t>
            </a:r>
            <a:r>
              <a:rPr lang="en" sz="2700">
                <a:solidFill>
                  <a:schemeClr val="dk2"/>
                </a:solidFill>
                <a:latin typeface="Caveat"/>
                <a:ea typeface="Caveat"/>
                <a:cs typeface="Caveat"/>
                <a:sym typeface="Caveat"/>
              </a:rPr>
              <a:t>, </a:t>
            </a:r>
            <a:r>
              <a:rPr lang="en" sz="2700">
                <a:solidFill>
                  <a:srgbClr val="741B47"/>
                </a:solidFill>
                <a:latin typeface="Caveat"/>
                <a:ea typeface="Caveat"/>
                <a:cs typeface="Caveat"/>
                <a:sym typeface="Caveat"/>
              </a:rPr>
              <a:t>IceCube-Gen2, KM3NeT</a:t>
            </a:r>
            <a:r>
              <a:rPr lang="en" sz="2700">
                <a:solidFill>
                  <a:srgbClr val="FF0000"/>
                </a:solidFill>
                <a:latin typeface="Caveat"/>
                <a:ea typeface="Caveat"/>
                <a:cs typeface="Caveat"/>
                <a:sym typeface="Caveat"/>
              </a:rPr>
              <a:t>, </a:t>
            </a:r>
            <a:r>
              <a:rPr lang="en" sz="2700">
                <a:solidFill>
                  <a:srgbClr val="741B47"/>
                </a:solidFill>
                <a:latin typeface="Caveat"/>
                <a:ea typeface="Caveat"/>
                <a:cs typeface="Caveat"/>
                <a:sym typeface="Caveat"/>
              </a:rPr>
              <a:t>ngEHT,</a:t>
            </a:r>
            <a:r>
              <a:rPr lang="en" sz="2700">
                <a:solidFill>
                  <a:srgbClr val="FF0000"/>
                </a:solidFill>
                <a:latin typeface="Caveat"/>
                <a:ea typeface="Caveat"/>
                <a:cs typeface="Caveat"/>
                <a:sym typeface="Caveat"/>
              </a:rPr>
              <a:t> Great Observatories ++</a:t>
            </a:r>
            <a:endParaRPr sz="2700">
              <a:solidFill>
                <a:srgbClr val="FF0000"/>
              </a:solidFill>
              <a:latin typeface="Caveat"/>
              <a:ea typeface="Caveat"/>
              <a:cs typeface="Caveat"/>
              <a:sym typeface="Caveat"/>
            </a:endParaRPr>
          </a:p>
          <a:p>
            <a:pPr indent="0" lvl="0" marL="0" rtl="0" algn="l">
              <a:spcBef>
                <a:spcPts val="1200"/>
              </a:spcBef>
              <a:spcAft>
                <a:spcPts val="0"/>
              </a:spcAft>
              <a:buNone/>
            </a:pPr>
            <a:r>
              <a:t/>
            </a:r>
            <a:endParaRPr>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86"/>
          <p:cNvSpPr txBox="1"/>
          <p:nvPr/>
        </p:nvSpPr>
        <p:spPr>
          <a:xfrm>
            <a:off x="267150" y="1584350"/>
            <a:ext cx="60471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2500">
                <a:solidFill>
                  <a:srgbClr val="0000FF"/>
                </a:solidFill>
                <a:latin typeface="Bree Serif"/>
                <a:ea typeface="Bree Serif"/>
                <a:cs typeface="Bree Serif"/>
                <a:sym typeface="Bree Serif"/>
              </a:rPr>
              <a:t> Join us in this amazing adventure </a:t>
            </a:r>
            <a:endParaRPr i="1" sz="2500">
              <a:solidFill>
                <a:srgbClr val="0000FF"/>
              </a:solidFill>
              <a:latin typeface="Bree Serif"/>
              <a:ea typeface="Bree Serif"/>
              <a:cs typeface="Bree Serif"/>
              <a:sym typeface="Bree Serif"/>
            </a:endParaRPr>
          </a:p>
        </p:txBody>
      </p:sp>
      <p:sp>
        <p:nvSpPr>
          <p:cNvPr id="735" name="Google Shape;735;p86"/>
          <p:cNvSpPr txBox="1"/>
          <p:nvPr/>
        </p:nvSpPr>
        <p:spPr>
          <a:xfrm>
            <a:off x="744850" y="3150450"/>
            <a:ext cx="74013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4000">
                <a:solidFill>
                  <a:srgbClr val="FF0000"/>
                </a:solidFill>
                <a:latin typeface="Caveat"/>
                <a:ea typeface="Caveat"/>
                <a:cs typeface="Caveat"/>
                <a:sym typeface="Caveat"/>
              </a:rPr>
              <a:t> </a:t>
            </a:r>
            <a:r>
              <a:rPr i="1" lang="en" sz="4200">
                <a:solidFill>
                  <a:srgbClr val="FF0000"/>
                </a:solidFill>
                <a:latin typeface="Caveat"/>
                <a:ea typeface="Caveat"/>
                <a:cs typeface="Caveat"/>
                <a:sym typeface="Caveat"/>
              </a:rPr>
              <a:t>I am really grateful to my teachers &amp; thank you for the privilege of your time </a:t>
            </a:r>
            <a:endParaRPr i="1" sz="4200">
              <a:solidFill>
                <a:srgbClr val="FF0000"/>
              </a:solidFill>
              <a:latin typeface="Caveat"/>
              <a:ea typeface="Caveat"/>
              <a:cs typeface="Caveat"/>
              <a:sym typeface="Caveat"/>
            </a:endParaRPr>
          </a:p>
        </p:txBody>
      </p:sp>
      <p:pic>
        <p:nvPicPr>
          <p:cNvPr id="736" name="Google Shape;736;p86"/>
          <p:cNvPicPr preferRelativeResize="0"/>
          <p:nvPr/>
        </p:nvPicPr>
        <p:blipFill>
          <a:blip r:embed="rId3">
            <a:alphaModFix/>
          </a:blip>
          <a:stretch>
            <a:fillRect/>
          </a:stretch>
        </p:blipFill>
        <p:spPr>
          <a:xfrm>
            <a:off x="5847125" y="377050"/>
            <a:ext cx="2733225" cy="2157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pic>
        <p:nvPicPr>
          <p:cNvPr id="745" name="Google Shape;745;p88"/>
          <p:cNvPicPr preferRelativeResize="0"/>
          <p:nvPr/>
        </p:nvPicPr>
        <p:blipFill rotWithShape="1">
          <a:blip r:embed="rId3">
            <a:alphaModFix/>
          </a:blip>
          <a:srcRect b="0" l="0" r="0" t="8071"/>
          <a:stretch/>
        </p:blipFill>
        <p:spPr>
          <a:xfrm>
            <a:off x="217125" y="887550"/>
            <a:ext cx="4532324" cy="3321725"/>
          </a:xfrm>
          <a:prstGeom prst="rect">
            <a:avLst/>
          </a:prstGeom>
          <a:noFill/>
          <a:ln>
            <a:noFill/>
          </a:ln>
          <a:effectLst>
            <a:outerShdw blurRad="357188" rotWithShape="0" algn="bl" dir="5400000" dist="19050">
              <a:srgbClr val="000000">
                <a:alpha val="50000"/>
              </a:srgbClr>
            </a:outerShdw>
          </a:effectLst>
        </p:spPr>
      </p:pic>
      <p:sp>
        <p:nvSpPr>
          <p:cNvPr id="746" name="Google Shape;746;p88"/>
          <p:cNvSpPr txBox="1"/>
          <p:nvPr/>
        </p:nvSpPr>
        <p:spPr>
          <a:xfrm>
            <a:off x="172675" y="4272250"/>
            <a:ext cx="7884300" cy="780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i="1" lang="en" sz="1800">
                <a:solidFill>
                  <a:srgbClr val="C00000"/>
                </a:solidFill>
              </a:rPr>
              <a:t>3 flares within 7 years; a unique prediction due to the general relativistic precession!!</a:t>
            </a:r>
            <a:endParaRPr i="1" sz="1800">
              <a:solidFill>
                <a:srgbClr val="C00000"/>
              </a:solidFill>
            </a:endParaRPr>
          </a:p>
        </p:txBody>
      </p:sp>
      <p:sp>
        <p:nvSpPr>
          <p:cNvPr id="747" name="Google Shape;747;p88"/>
          <p:cNvSpPr txBox="1"/>
          <p:nvPr/>
        </p:nvSpPr>
        <p:spPr>
          <a:xfrm>
            <a:off x="4762200" y="1167425"/>
            <a:ext cx="4068600" cy="113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500">
                <a:solidFill>
                  <a:srgbClr val="0000FF"/>
                </a:solidFill>
              </a:rPr>
              <a:t>The predicted July 2022 impact flare could NOT be monitored due to OJ 287’s solar elongation!!</a:t>
            </a:r>
            <a:endParaRPr i="1" sz="1500">
              <a:solidFill>
                <a:srgbClr val="0000FF"/>
              </a:solidFill>
            </a:endParaRPr>
          </a:p>
          <a:p>
            <a:pPr indent="0" lvl="0" marL="0" rtl="0" algn="l">
              <a:spcBef>
                <a:spcPts val="0"/>
              </a:spcBef>
              <a:spcAft>
                <a:spcPts val="0"/>
              </a:spcAft>
              <a:buNone/>
            </a:pPr>
            <a:r>
              <a:rPr i="1" lang="en" sz="1500">
                <a:solidFill>
                  <a:srgbClr val="0000FF"/>
                </a:solidFill>
              </a:rPr>
              <a:t>   </a:t>
            </a:r>
            <a:r>
              <a:rPr i="1" lang="en" sz="1700">
                <a:solidFill>
                  <a:srgbClr val="FF0000"/>
                </a:solidFill>
              </a:rPr>
              <a:t>  </a:t>
            </a:r>
            <a:r>
              <a:rPr lang="en" sz="1700" u="sng">
                <a:solidFill>
                  <a:schemeClr val="accent5"/>
                </a:solidFill>
                <a:hlinkClick r:id="rId4">
                  <a:extLst>
                    <a:ext uri="{A12FA001-AC4F-418D-AE19-62706E023703}">
                      <ahyp:hlinkClr val="tx"/>
                    </a:ext>
                  </a:extLst>
                </a:hlinkClick>
              </a:rPr>
              <a:t>arXiv:2308.03017</a:t>
            </a:r>
            <a:endParaRPr i="1" sz="1500">
              <a:solidFill>
                <a:srgbClr val="0000FF"/>
              </a:solidFill>
            </a:endParaRPr>
          </a:p>
        </p:txBody>
      </p:sp>
      <p:pic>
        <p:nvPicPr>
          <p:cNvPr id="748" name="Google Shape;748;p88"/>
          <p:cNvPicPr preferRelativeResize="0"/>
          <p:nvPr/>
        </p:nvPicPr>
        <p:blipFill>
          <a:blip r:embed="rId5">
            <a:alphaModFix/>
          </a:blip>
          <a:stretch>
            <a:fillRect/>
          </a:stretch>
        </p:blipFill>
        <p:spPr>
          <a:xfrm>
            <a:off x="4820850" y="2571750"/>
            <a:ext cx="4094099" cy="1232028"/>
          </a:xfrm>
          <a:prstGeom prst="rect">
            <a:avLst/>
          </a:prstGeom>
          <a:noFill/>
          <a:ln>
            <a:noFill/>
          </a:ln>
        </p:spPr>
      </p:pic>
      <p:sp>
        <p:nvSpPr>
          <p:cNvPr id="749" name="Google Shape;749;p88"/>
          <p:cNvSpPr txBox="1"/>
          <p:nvPr/>
        </p:nvSpPr>
        <p:spPr>
          <a:xfrm>
            <a:off x="4826100" y="3724675"/>
            <a:ext cx="40836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Open Sans"/>
                <a:ea typeface="Open Sans"/>
                <a:cs typeface="Open Sans"/>
                <a:sym typeface="Open Sans"/>
              </a:rPr>
              <a:t> </a:t>
            </a:r>
            <a:r>
              <a:rPr lang="en" sz="2000">
                <a:solidFill>
                  <a:srgbClr val="0000FF"/>
                </a:solidFill>
                <a:latin typeface="Caveat"/>
                <a:ea typeface="Caveat"/>
                <a:cs typeface="Caveat"/>
                <a:sym typeface="Caveat"/>
              </a:rPr>
              <a:t>Did we see superposition of primary &amp; secondary jets during late 2020?</a:t>
            </a:r>
            <a:endParaRPr sz="2000">
              <a:solidFill>
                <a:srgbClr val="0000FF"/>
              </a:solidFill>
              <a:latin typeface="Caveat"/>
              <a:ea typeface="Caveat"/>
              <a:cs typeface="Caveat"/>
              <a:sym typeface="Caveat"/>
            </a:endParaRPr>
          </a:p>
        </p:txBody>
      </p:sp>
      <p:sp>
        <p:nvSpPr>
          <p:cNvPr id="750" name="Google Shape;750;p88"/>
          <p:cNvSpPr txBox="1"/>
          <p:nvPr/>
        </p:nvSpPr>
        <p:spPr>
          <a:xfrm>
            <a:off x="732500" y="265450"/>
            <a:ext cx="8411400" cy="523200"/>
          </a:xfrm>
          <a:prstGeom prst="rect">
            <a:avLst/>
          </a:prstGeom>
          <a:solidFill>
            <a:srgbClr val="F3F3F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Caveat"/>
                <a:ea typeface="Caveat"/>
                <a:cs typeface="Caveat"/>
                <a:sym typeface="Caveat"/>
              </a:rPr>
              <a:t>  </a:t>
            </a:r>
            <a:r>
              <a:rPr lang="en" sz="1900">
                <a:solidFill>
                  <a:schemeClr val="dk2"/>
                </a:solidFill>
                <a:latin typeface="Caveat"/>
                <a:ea typeface="Caveat"/>
                <a:cs typeface="Caveat"/>
                <a:sym typeface="Caveat"/>
              </a:rPr>
              <a:t> </a:t>
            </a:r>
            <a:r>
              <a:rPr lang="en" sz="2200">
                <a:solidFill>
                  <a:srgbClr val="FF0000"/>
                </a:solidFill>
                <a:latin typeface="Caveat"/>
                <a:ea typeface="Caveat"/>
                <a:cs typeface="Caveat"/>
                <a:sym typeface="Caveat"/>
              </a:rPr>
              <a:t>Probing the SMBH binary scenario with a plethora of observations!! </a:t>
            </a:r>
            <a:endParaRPr sz="2200">
              <a:solidFill>
                <a:srgbClr val="FF0000"/>
              </a:solidFill>
              <a:latin typeface="Caveat"/>
              <a:ea typeface="Caveat"/>
              <a:cs typeface="Caveat"/>
              <a:sym typeface="Cave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54" name="Shape 754"/>
        <p:cNvGrpSpPr/>
        <p:nvPr/>
      </p:nvGrpSpPr>
      <p:grpSpPr>
        <a:xfrm>
          <a:off x="0" y="0"/>
          <a:ext cx="0" cy="0"/>
          <a:chOff x="0" y="0"/>
          <a:chExt cx="0" cy="0"/>
        </a:xfrm>
      </p:grpSpPr>
      <p:sp>
        <p:nvSpPr>
          <p:cNvPr id="755" name="Google Shape;755;p89"/>
          <p:cNvSpPr txBox="1"/>
          <p:nvPr>
            <p:ph idx="1" type="body"/>
          </p:nvPr>
        </p:nvSpPr>
        <p:spPr>
          <a:xfrm>
            <a:off x="4687325" y="2127900"/>
            <a:ext cx="4145100" cy="26763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Clr>
                <a:srgbClr val="222222"/>
              </a:buClr>
              <a:buSzPts val="1800"/>
              <a:buChar char="●"/>
            </a:pPr>
            <a:r>
              <a:rPr i="1" lang="en" sz="2016">
                <a:solidFill>
                  <a:srgbClr val="FF0000"/>
                </a:solidFill>
              </a:rPr>
              <a:t>Simultaneous multi-band MSP observations </a:t>
            </a:r>
            <a:br>
              <a:rPr lang="en">
                <a:solidFill>
                  <a:srgbClr val="222222"/>
                </a:solidFill>
              </a:rPr>
            </a:br>
            <a:endParaRPr>
              <a:solidFill>
                <a:srgbClr val="222222"/>
              </a:solidFill>
            </a:endParaRPr>
          </a:p>
          <a:p>
            <a:pPr indent="-342900" lvl="0" marL="457200" rtl="0" algn="l">
              <a:spcBef>
                <a:spcPts val="0"/>
              </a:spcBef>
              <a:spcAft>
                <a:spcPts val="0"/>
              </a:spcAft>
              <a:buClr>
                <a:srgbClr val="222222"/>
              </a:buClr>
              <a:buSzPts val="1800"/>
              <a:buChar char="●"/>
            </a:pPr>
            <a:r>
              <a:rPr lang="en">
                <a:solidFill>
                  <a:srgbClr val="000000"/>
                </a:solidFill>
                <a:latin typeface="Times New Roman"/>
                <a:ea typeface="Times New Roman"/>
                <a:cs typeface="Times New Roman"/>
                <a:sym typeface="Times New Roman"/>
              </a:rPr>
              <a:t>Band 3 (300-500 MHz) + Band 5 (1260-1460 MHz)</a:t>
            </a:r>
            <a:br>
              <a:rPr lang="en">
                <a:solidFill>
                  <a:srgbClr val="000000"/>
                </a:solidFill>
                <a:latin typeface="Times New Roman"/>
                <a:ea typeface="Times New Roman"/>
                <a:cs typeface="Times New Roman"/>
                <a:sym typeface="Times New Roman"/>
              </a:rPr>
            </a:br>
            <a:endParaRPr>
              <a:solidFill>
                <a:srgbClr val="000000"/>
              </a:solidFill>
              <a:latin typeface="Times New Roman"/>
              <a:ea typeface="Times New Roman"/>
              <a:cs typeface="Times New Roman"/>
              <a:sym typeface="Times New Roman"/>
            </a:endParaRPr>
          </a:p>
          <a:p>
            <a:pPr indent="-342900" lvl="0" marL="457200" rtl="0" algn="l">
              <a:spcBef>
                <a:spcPts val="0"/>
              </a:spcBef>
              <a:spcAft>
                <a:spcPts val="0"/>
              </a:spcAft>
              <a:buClr>
                <a:srgbClr val="222222"/>
              </a:buClr>
              <a:buSzPts val="1800"/>
              <a:buChar char="●"/>
            </a:pPr>
            <a:r>
              <a:rPr lang="en">
                <a:solidFill>
                  <a:srgbClr val="222222"/>
                </a:solidFill>
              </a:rPr>
              <a:t>Presently observing 22+ IPTA pulsars ( Cadence: 10-14 days )</a:t>
            </a:r>
            <a:endParaRPr i="1" sz="2114">
              <a:solidFill>
                <a:srgbClr val="0000FF"/>
              </a:solidFill>
            </a:endParaRPr>
          </a:p>
        </p:txBody>
      </p:sp>
      <p:sp>
        <p:nvSpPr>
          <p:cNvPr id="756" name="Google Shape;756;p89"/>
          <p:cNvSpPr txBox="1"/>
          <p:nvPr/>
        </p:nvSpPr>
        <p:spPr>
          <a:xfrm>
            <a:off x="149400" y="845100"/>
            <a:ext cx="4282200" cy="540900"/>
          </a:xfrm>
          <a:prstGeom prst="rect">
            <a:avLst/>
          </a:prstGeom>
          <a:noFill/>
          <a:ln>
            <a:noFill/>
          </a:ln>
        </p:spPr>
        <p:txBody>
          <a:bodyPr anchorCtr="0" anchor="t" bIns="91425" lIns="91425" spcFirstLastPara="1" rIns="91425" wrap="square" tIns="91425">
            <a:spAutoFit/>
          </a:bodyPr>
          <a:lstStyle/>
          <a:p>
            <a:pPr indent="-375589" lvl="0" marL="457200" rtl="0" algn="l">
              <a:lnSpc>
                <a:spcPct val="105000"/>
              </a:lnSpc>
              <a:spcBef>
                <a:spcPts val="0"/>
              </a:spcBef>
              <a:spcAft>
                <a:spcPts val="0"/>
              </a:spcAft>
              <a:buClr>
                <a:srgbClr val="FF0000"/>
              </a:buClr>
              <a:buSzPts val="2315"/>
              <a:buFont typeface="Open Sans"/>
              <a:buChar char="●"/>
            </a:pPr>
            <a:r>
              <a:rPr i="1" lang="en" sz="2214">
                <a:solidFill>
                  <a:srgbClr val="FF0000"/>
                </a:solidFill>
                <a:latin typeface="Open Sans"/>
                <a:ea typeface="Open Sans"/>
                <a:cs typeface="Open Sans"/>
                <a:sym typeface="Open Sans"/>
              </a:rPr>
              <a:t>Indo-Japanese collaboration</a:t>
            </a:r>
            <a:endParaRPr i="1" sz="2314">
              <a:solidFill>
                <a:srgbClr val="FF0000"/>
              </a:solidFill>
              <a:latin typeface="Open Sans"/>
              <a:ea typeface="Open Sans"/>
              <a:cs typeface="Open Sans"/>
              <a:sym typeface="Open Sans"/>
            </a:endParaRPr>
          </a:p>
        </p:txBody>
      </p:sp>
      <p:pic>
        <p:nvPicPr>
          <p:cNvPr id="757" name="Google Shape;757;p89"/>
          <p:cNvPicPr preferRelativeResize="0"/>
          <p:nvPr/>
        </p:nvPicPr>
        <p:blipFill rotWithShape="1">
          <a:blip r:embed="rId3">
            <a:alphaModFix/>
          </a:blip>
          <a:srcRect b="0" l="0" r="-2385" t="-11669"/>
          <a:stretch/>
        </p:blipFill>
        <p:spPr>
          <a:xfrm>
            <a:off x="1283375" y="1490000"/>
            <a:ext cx="1735325" cy="637900"/>
          </a:xfrm>
          <a:prstGeom prst="rect">
            <a:avLst/>
          </a:prstGeom>
          <a:noFill/>
          <a:ln>
            <a:noFill/>
          </a:ln>
        </p:spPr>
      </p:pic>
      <p:sp>
        <p:nvSpPr>
          <p:cNvPr id="758" name="Google Shape;758;p89"/>
          <p:cNvSpPr txBox="1"/>
          <p:nvPr/>
        </p:nvSpPr>
        <p:spPr>
          <a:xfrm>
            <a:off x="627250" y="3603875"/>
            <a:ext cx="347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759" name="Google Shape;759;p89"/>
          <p:cNvSpPr txBox="1"/>
          <p:nvPr/>
        </p:nvSpPr>
        <p:spPr>
          <a:xfrm>
            <a:off x="4778550" y="524625"/>
            <a:ext cx="40488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latin typeface="Open Sans"/>
                <a:ea typeface="Open Sans"/>
                <a:cs typeface="Open Sans"/>
                <a:sym typeface="Open Sans"/>
              </a:rPr>
              <a:t>Unique strength of uGMRT:</a:t>
            </a:r>
            <a:endParaRPr b="1" sz="1600">
              <a:latin typeface="Open Sans"/>
              <a:ea typeface="Open Sans"/>
              <a:cs typeface="Open Sans"/>
              <a:sym typeface="Open Sans"/>
            </a:endParaRPr>
          </a:p>
          <a:p>
            <a:pPr indent="-336550" lvl="0" marL="457200" rtl="0" algn="l">
              <a:spcBef>
                <a:spcPts val="0"/>
              </a:spcBef>
              <a:spcAft>
                <a:spcPts val="0"/>
              </a:spcAft>
              <a:buSzPts val="1700"/>
              <a:buFont typeface="Open Sans"/>
              <a:buChar char="-"/>
            </a:pPr>
            <a:r>
              <a:rPr lang="en" sz="1600">
                <a:latin typeface="Open Sans"/>
                <a:ea typeface="Open Sans"/>
                <a:cs typeface="Open Sans"/>
                <a:sym typeface="Open Sans"/>
              </a:rPr>
              <a:t>High sensitivity at low frequencies</a:t>
            </a:r>
            <a:br>
              <a:rPr lang="en" sz="1600">
                <a:latin typeface="Open Sans"/>
                <a:ea typeface="Open Sans"/>
                <a:cs typeface="Open Sans"/>
                <a:sym typeface="Open Sans"/>
              </a:rPr>
            </a:br>
            <a:endParaRPr sz="1600">
              <a:latin typeface="Open Sans"/>
              <a:ea typeface="Open Sans"/>
              <a:cs typeface="Open Sans"/>
              <a:sym typeface="Open Sans"/>
            </a:endParaRPr>
          </a:p>
          <a:p>
            <a:pPr indent="-330200" lvl="0" marL="457200" rtl="0" algn="l">
              <a:spcBef>
                <a:spcPts val="0"/>
              </a:spcBef>
              <a:spcAft>
                <a:spcPts val="0"/>
              </a:spcAft>
              <a:buSzPts val="1600"/>
              <a:buFont typeface="Open Sans"/>
              <a:buChar char="-"/>
            </a:pPr>
            <a:r>
              <a:rPr i="1" lang="en" sz="1500">
                <a:latin typeface="Open Sans"/>
                <a:ea typeface="Open Sans"/>
                <a:cs typeface="Open Sans"/>
                <a:sym typeface="Open Sans"/>
              </a:rPr>
              <a:t>Ideal for studying frequency dependent effects dominant at low frequencies.</a:t>
            </a:r>
            <a:endParaRPr b="1" i="1" sz="1600">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p:txBody>
      </p:sp>
      <p:sp>
        <p:nvSpPr>
          <p:cNvPr id="760" name="Google Shape;760;p8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761" name="Google Shape;761;p89"/>
          <p:cNvPicPr preferRelativeResize="0"/>
          <p:nvPr/>
        </p:nvPicPr>
        <p:blipFill>
          <a:blip r:embed="rId4">
            <a:alphaModFix/>
          </a:blip>
          <a:stretch>
            <a:fillRect/>
          </a:stretch>
        </p:blipFill>
        <p:spPr>
          <a:xfrm>
            <a:off x="262301" y="2402324"/>
            <a:ext cx="4048801" cy="2568327"/>
          </a:xfrm>
          <a:prstGeom prst="rect">
            <a:avLst/>
          </a:prstGeom>
          <a:noFill/>
          <a:ln>
            <a:noFill/>
          </a:ln>
        </p:spPr>
      </p:pic>
      <p:sp>
        <p:nvSpPr>
          <p:cNvPr id="762" name="Google Shape;762;p89"/>
          <p:cNvSpPr txBox="1"/>
          <p:nvPr/>
        </p:nvSpPr>
        <p:spPr>
          <a:xfrm>
            <a:off x="650075" y="0"/>
            <a:ext cx="6069900" cy="492600"/>
          </a:xfrm>
          <a:prstGeom prst="rect">
            <a:avLst/>
          </a:prstGeom>
          <a:solidFill>
            <a:srgbClr val="EFEFE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2000">
                <a:solidFill>
                  <a:srgbClr val="0000FF"/>
                </a:solidFill>
                <a:latin typeface="Open Sans"/>
                <a:ea typeface="Open Sans"/>
                <a:cs typeface="Open Sans"/>
                <a:sym typeface="Open Sans"/>
              </a:rPr>
              <a:t>Prof Bhal Chandra Joshi founded the collaboration </a:t>
            </a:r>
            <a:endParaRPr i="1" sz="2000">
              <a:solidFill>
                <a:srgbClr val="0000FF"/>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66" name="Shape 766"/>
        <p:cNvGrpSpPr/>
        <p:nvPr/>
      </p:nvGrpSpPr>
      <p:grpSpPr>
        <a:xfrm>
          <a:off x="0" y="0"/>
          <a:ext cx="0" cy="0"/>
          <a:chOff x="0" y="0"/>
          <a:chExt cx="0" cy="0"/>
        </a:xfrm>
      </p:grpSpPr>
      <p:sp>
        <p:nvSpPr>
          <p:cNvPr id="767" name="Google Shape;767;p90"/>
          <p:cNvSpPr txBox="1"/>
          <p:nvPr>
            <p:ph type="title"/>
          </p:nvPr>
        </p:nvSpPr>
        <p:spPr>
          <a:xfrm>
            <a:off x="311700" y="136850"/>
            <a:ext cx="8520600" cy="695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0" i="1" lang="en" sz="3040" u="sng">
                <a:solidFill>
                  <a:srgbClr val="0B5394"/>
                </a:solidFill>
              </a:rPr>
              <a:t>InPTA first data release: InPTA DR1</a:t>
            </a:r>
            <a:endParaRPr b="0" i="1" sz="3040" u="sng">
              <a:solidFill>
                <a:srgbClr val="0B5394"/>
              </a:solidFill>
            </a:endParaRPr>
          </a:p>
        </p:txBody>
      </p:sp>
      <p:sp>
        <p:nvSpPr>
          <p:cNvPr id="768" name="Google Shape;768;p90"/>
          <p:cNvSpPr txBox="1"/>
          <p:nvPr>
            <p:ph idx="1" type="body"/>
          </p:nvPr>
        </p:nvSpPr>
        <p:spPr>
          <a:xfrm>
            <a:off x="185950" y="900975"/>
            <a:ext cx="8520600" cy="4002900"/>
          </a:xfrm>
          <a:prstGeom prst="rect">
            <a:avLst/>
          </a:prstGeom>
        </p:spPr>
        <p:txBody>
          <a:bodyPr anchorCtr="0" anchor="t" bIns="91425" lIns="91425" spcFirstLastPara="1" rIns="91425" wrap="square" tIns="91425">
            <a:normAutofit/>
          </a:bodyPr>
          <a:lstStyle/>
          <a:p>
            <a:pPr indent="0" lvl="0" marL="457200" rtl="0" algn="l">
              <a:lnSpc>
                <a:spcPct val="100000"/>
              </a:lnSpc>
              <a:spcBef>
                <a:spcPts val="0"/>
              </a:spcBef>
              <a:spcAft>
                <a:spcPts val="0"/>
              </a:spcAft>
              <a:buNone/>
            </a:pPr>
            <a:r>
              <a:t/>
            </a:r>
            <a:endParaRPr sz="2200">
              <a:solidFill>
                <a:srgbClr val="000000"/>
              </a:solidFill>
              <a:latin typeface="Times New Roman"/>
              <a:ea typeface="Times New Roman"/>
              <a:cs typeface="Times New Roman"/>
              <a:sym typeface="Times New Roman"/>
            </a:endParaRPr>
          </a:p>
          <a:p>
            <a:pPr indent="0" lvl="0" marL="457200" rtl="0" algn="l">
              <a:lnSpc>
                <a:spcPct val="100000"/>
              </a:lnSpc>
              <a:spcBef>
                <a:spcPts val="0"/>
              </a:spcBef>
              <a:spcAft>
                <a:spcPts val="0"/>
              </a:spcAft>
              <a:buNone/>
            </a:pPr>
            <a:r>
              <a:t/>
            </a:r>
            <a:endParaRPr sz="2200">
              <a:solidFill>
                <a:srgbClr val="000000"/>
              </a:solidFill>
              <a:latin typeface="Times New Roman"/>
              <a:ea typeface="Times New Roman"/>
              <a:cs typeface="Times New Roman"/>
              <a:sym typeface="Times New Roman"/>
            </a:endParaRPr>
          </a:p>
          <a:p>
            <a:pPr indent="0" lvl="0" marL="457200" rtl="0" algn="l">
              <a:lnSpc>
                <a:spcPct val="100000"/>
              </a:lnSpc>
              <a:spcBef>
                <a:spcPts val="0"/>
              </a:spcBef>
              <a:spcAft>
                <a:spcPts val="0"/>
              </a:spcAft>
              <a:buNone/>
            </a:pPr>
            <a:r>
              <a:t/>
            </a:r>
            <a:endParaRPr sz="2200">
              <a:solidFill>
                <a:srgbClr val="000000"/>
              </a:solidFill>
              <a:latin typeface="Times New Roman"/>
              <a:ea typeface="Times New Roman"/>
              <a:cs typeface="Times New Roman"/>
              <a:sym typeface="Times New Roman"/>
            </a:endParaRPr>
          </a:p>
          <a:p>
            <a:pPr indent="0" lvl="0" marL="457200" rtl="0" algn="l">
              <a:lnSpc>
                <a:spcPct val="100000"/>
              </a:lnSpc>
              <a:spcBef>
                <a:spcPts val="0"/>
              </a:spcBef>
              <a:spcAft>
                <a:spcPts val="0"/>
              </a:spcAft>
              <a:buNone/>
            </a:pPr>
            <a:r>
              <a:t/>
            </a:r>
            <a:endParaRPr sz="2200">
              <a:solidFill>
                <a:srgbClr val="000000"/>
              </a:solidFill>
              <a:latin typeface="Times New Roman"/>
              <a:ea typeface="Times New Roman"/>
              <a:cs typeface="Times New Roman"/>
              <a:sym typeface="Times New Roman"/>
            </a:endParaRPr>
          </a:p>
          <a:p>
            <a:pPr indent="0" lvl="0" marL="457200" rtl="0" algn="l">
              <a:lnSpc>
                <a:spcPct val="100000"/>
              </a:lnSpc>
              <a:spcBef>
                <a:spcPts val="0"/>
              </a:spcBef>
              <a:spcAft>
                <a:spcPts val="0"/>
              </a:spcAft>
              <a:buNone/>
            </a:pPr>
            <a:r>
              <a:t/>
            </a:r>
            <a:endParaRPr sz="2200">
              <a:solidFill>
                <a:srgbClr val="000000"/>
              </a:solidFill>
              <a:latin typeface="Times New Roman"/>
              <a:ea typeface="Times New Roman"/>
              <a:cs typeface="Times New Roman"/>
              <a:sym typeface="Times New Roman"/>
            </a:endParaRPr>
          </a:p>
          <a:p>
            <a:pPr indent="0" lvl="0" marL="457200" rtl="0" algn="l">
              <a:lnSpc>
                <a:spcPct val="100000"/>
              </a:lnSpc>
              <a:spcBef>
                <a:spcPts val="0"/>
              </a:spcBef>
              <a:spcAft>
                <a:spcPts val="0"/>
              </a:spcAft>
              <a:buNone/>
            </a:pPr>
            <a:r>
              <a:t/>
            </a:r>
            <a:endParaRPr sz="2200">
              <a:solidFill>
                <a:srgbClr val="000000"/>
              </a:solidFill>
              <a:latin typeface="Times New Roman"/>
              <a:ea typeface="Times New Roman"/>
              <a:cs typeface="Times New Roman"/>
              <a:sym typeface="Times New Roman"/>
            </a:endParaRPr>
          </a:p>
          <a:p>
            <a:pPr indent="0" lvl="0" marL="457200" rtl="0" algn="l">
              <a:spcBef>
                <a:spcPts val="0"/>
              </a:spcBef>
              <a:spcAft>
                <a:spcPts val="0"/>
              </a:spcAft>
              <a:buNone/>
            </a:pPr>
            <a:r>
              <a:t/>
            </a:r>
            <a:endParaRPr b="1" sz="2400" u="sng">
              <a:solidFill>
                <a:srgbClr val="980000"/>
              </a:solidFill>
            </a:endParaRPr>
          </a:p>
          <a:p>
            <a:pPr indent="-381000" lvl="0" marL="457200" rtl="0" algn="l">
              <a:spcBef>
                <a:spcPts val="1200"/>
              </a:spcBef>
              <a:spcAft>
                <a:spcPts val="0"/>
              </a:spcAft>
              <a:buClr>
                <a:srgbClr val="980000"/>
              </a:buClr>
              <a:buSzPts val="2400"/>
              <a:buChar char="●"/>
            </a:pPr>
            <a:r>
              <a:rPr b="1" lang="en" sz="2400" u="sng">
                <a:solidFill>
                  <a:srgbClr val="980000"/>
                </a:solidFill>
              </a:rPr>
              <a:t>Data</a:t>
            </a:r>
            <a:r>
              <a:rPr b="1" lang="en" sz="2400">
                <a:solidFill>
                  <a:srgbClr val="980000"/>
                </a:solidFill>
              </a:rPr>
              <a:t>:</a:t>
            </a:r>
            <a:endParaRPr b="1" sz="2400">
              <a:solidFill>
                <a:srgbClr val="980000"/>
              </a:solidFill>
            </a:endParaRPr>
          </a:p>
          <a:p>
            <a:pPr indent="-323850" lvl="2" marL="1371600" rtl="0" algn="l">
              <a:spcBef>
                <a:spcPts val="0"/>
              </a:spcBef>
              <a:spcAft>
                <a:spcPts val="0"/>
              </a:spcAft>
              <a:buClr>
                <a:srgbClr val="000000"/>
              </a:buClr>
              <a:buSzPts val="1500"/>
              <a:buChar char="■"/>
            </a:pPr>
            <a:r>
              <a:rPr lang="en" sz="1500">
                <a:solidFill>
                  <a:srgbClr val="000000"/>
                </a:solidFill>
              </a:rPr>
              <a:t>Dispersion measure (DM)</a:t>
            </a:r>
            <a:endParaRPr sz="1500">
              <a:solidFill>
                <a:srgbClr val="000000"/>
              </a:solidFill>
            </a:endParaRPr>
          </a:p>
          <a:p>
            <a:pPr indent="-323850" lvl="2" marL="1371600" rtl="0" algn="l">
              <a:spcBef>
                <a:spcPts val="0"/>
              </a:spcBef>
              <a:spcAft>
                <a:spcPts val="0"/>
              </a:spcAft>
              <a:buClr>
                <a:srgbClr val="000000"/>
              </a:buClr>
              <a:buSzPts val="1500"/>
              <a:buChar char="■"/>
            </a:pPr>
            <a:r>
              <a:rPr lang="en" sz="1500">
                <a:solidFill>
                  <a:srgbClr val="000000"/>
                </a:solidFill>
              </a:rPr>
              <a:t>Time of Arrival (ToA) of pulse</a:t>
            </a:r>
            <a:endParaRPr sz="1500">
              <a:solidFill>
                <a:srgbClr val="000000"/>
              </a:solidFill>
            </a:endParaRPr>
          </a:p>
          <a:p>
            <a:pPr indent="-323850" lvl="2" marL="1371600" rtl="0" algn="l">
              <a:spcBef>
                <a:spcPts val="0"/>
              </a:spcBef>
              <a:spcAft>
                <a:spcPts val="0"/>
              </a:spcAft>
              <a:buClr>
                <a:srgbClr val="000000"/>
              </a:buClr>
              <a:buSzPts val="1500"/>
              <a:buChar char="■"/>
            </a:pPr>
            <a:r>
              <a:rPr lang="en" sz="1500">
                <a:solidFill>
                  <a:srgbClr val="000000"/>
                </a:solidFill>
              </a:rPr>
              <a:t>Timing residual=(observed ToA - expected ToA)</a:t>
            </a:r>
            <a:endParaRPr sz="1500">
              <a:solidFill>
                <a:srgbClr val="000000"/>
              </a:solidFill>
            </a:endParaRPr>
          </a:p>
        </p:txBody>
      </p:sp>
      <p:sp>
        <p:nvSpPr>
          <p:cNvPr id="769" name="Google Shape;769;p90"/>
          <p:cNvSpPr txBox="1"/>
          <p:nvPr/>
        </p:nvSpPr>
        <p:spPr>
          <a:xfrm>
            <a:off x="387750" y="1129050"/>
            <a:ext cx="2668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770" name="Google Shape;770;p90"/>
          <p:cNvSpPr txBox="1"/>
          <p:nvPr/>
        </p:nvSpPr>
        <p:spPr>
          <a:xfrm>
            <a:off x="2737125" y="866750"/>
            <a:ext cx="2349300" cy="523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rgbClr val="000000"/>
              </a:buClr>
              <a:buSzPts val="2200"/>
              <a:buFont typeface="Times New Roman"/>
              <a:buChar char="●"/>
            </a:pPr>
            <a:r>
              <a:t/>
            </a:r>
            <a:endParaRPr>
              <a:latin typeface="Open Sans"/>
              <a:ea typeface="Open Sans"/>
              <a:cs typeface="Open Sans"/>
              <a:sym typeface="Open Sans"/>
            </a:endParaRPr>
          </a:p>
        </p:txBody>
      </p:sp>
      <p:sp>
        <p:nvSpPr>
          <p:cNvPr id="771" name="Google Shape;771;p90"/>
          <p:cNvSpPr txBox="1"/>
          <p:nvPr/>
        </p:nvSpPr>
        <p:spPr>
          <a:xfrm>
            <a:off x="547525" y="866750"/>
            <a:ext cx="2132700" cy="4002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a:latin typeface="Open Sans"/>
              <a:ea typeface="Open Sans"/>
              <a:cs typeface="Open Sans"/>
              <a:sym typeface="Open Sans"/>
            </a:endParaRPr>
          </a:p>
        </p:txBody>
      </p:sp>
      <p:sp>
        <p:nvSpPr>
          <p:cNvPr id="772" name="Google Shape;772;p90"/>
          <p:cNvSpPr/>
          <p:nvPr/>
        </p:nvSpPr>
        <p:spPr>
          <a:xfrm>
            <a:off x="487100" y="866750"/>
            <a:ext cx="4436400" cy="2555100"/>
          </a:xfrm>
          <a:prstGeom prst="roundRect">
            <a:avLst>
              <a:gd fmla="val 16667"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J0613-0200      </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J1012+5307</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J1600-3053</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J1713+0747</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J1857+0943</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J1939+2134</a:t>
            </a:r>
            <a:endParaRPr sz="2200">
              <a:latin typeface="Times New Roman"/>
              <a:ea typeface="Times New Roman"/>
              <a:cs typeface="Times New Roman"/>
              <a:sym typeface="Times New Roman"/>
            </a:endParaRPr>
          </a:p>
          <a:p>
            <a:pPr indent="-368300" lvl="0" marL="457200" rtl="0" algn="l">
              <a:spcBef>
                <a:spcPts val="0"/>
              </a:spcBef>
              <a:spcAft>
                <a:spcPts val="0"/>
              </a:spcAft>
              <a:buSzPts val="2200"/>
              <a:buFont typeface="Times New Roman"/>
              <a:buChar char="●"/>
            </a:pPr>
            <a:r>
              <a:rPr lang="en" sz="2200">
                <a:latin typeface="Times New Roman"/>
                <a:ea typeface="Times New Roman"/>
                <a:cs typeface="Times New Roman"/>
                <a:sym typeface="Times New Roman"/>
              </a:rPr>
              <a:t>J2145-0750</a:t>
            </a:r>
            <a:endParaRPr/>
          </a:p>
        </p:txBody>
      </p:sp>
      <p:sp>
        <p:nvSpPr>
          <p:cNvPr id="773" name="Google Shape;773;p90"/>
          <p:cNvSpPr txBox="1"/>
          <p:nvPr/>
        </p:nvSpPr>
        <p:spPr>
          <a:xfrm>
            <a:off x="5804925" y="3934600"/>
            <a:ext cx="2611800" cy="4002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a:latin typeface="Open Sans"/>
              <a:ea typeface="Open Sans"/>
              <a:cs typeface="Open Sans"/>
              <a:sym typeface="Open Sans"/>
            </a:endParaRPr>
          </a:p>
        </p:txBody>
      </p:sp>
      <p:sp>
        <p:nvSpPr>
          <p:cNvPr id="774" name="Google Shape;774;p90"/>
          <p:cNvSpPr txBox="1"/>
          <p:nvPr/>
        </p:nvSpPr>
        <p:spPr>
          <a:xfrm>
            <a:off x="2953825" y="900975"/>
            <a:ext cx="2223900" cy="27705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rgbClr val="000000"/>
              </a:buClr>
              <a:buSzPts val="2200"/>
              <a:buFont typeface="Times New Roman"/>
              <a:buChar char="●"/>
            </a:pPr>
            <a:r>
              <a:rPr lang="en" sz="2200">
                <a:latin typeface="Times New Roman"/>
                <a:ea typeface="Times New Roman"/>
                <a:cs typeface="Times New Roman"/>
                <a:sym typeface="Times New Roman"/>
              </a:rPr>
              <a:t>J0437-4715</a:t>
            </a:r>
            <a:endParaRPr sz="2200">
              <a:latin typeface="Times New Roman"/>
              <a:ea typeface="Times New Roman"/>
              <a:cs typeface="Times New Roman"/>
              <a:sym typeface="Times New Roman"/>
            </a:endParaRPr>
          </a:p>
          <a:p>
            <a:pPr indent="-368300" lvl="0" marL="457200" rtl="0" algn="l">
              <a:spcBef>
                <a:spcPts val="0"/>
              </a:spcBef>
              <a:spcAft>
                <a:spcPts val="0"/>
              </a:spcAft>
              <a:buClr>
                <a:srgbClr val="000000"/>
              </a:buClr>
              <a:buSzPts val="2200"/>
              <a:buFont typeface="Times New Roman"/>
              <a:buChar char="●"/>
            </a:pPr>
            <a:r>
              <a:rPr lang="en" sz="2200">
                <a:latin typeface="Times New Roman"/>
                <a:ea typeface="Times New Roman"/>
                <a:cs typeface="Times New Roman"/>
                <a:sym typeface="Times New Roman"/>
              </a:rPr>
              <a:t>J0751+1807</a:t>
            </a:r>
            <a:endParaRPr sz="2200">
              <a:latin typeface="Times New Roman"/>
              <a:ea typeface="Times New Roman"/>
              <a:cs typeface="Times New Roman"/>
              <a:sym typeface="Times New Roman"/>
            </a:endParaRPr>
          </a:p>
          <a:p>
            <a:pPr indent="-368300" lvl="0" marL="457200" rtl="0" algn="l">
              <a:spcBef>
                <a:spcPts val="0"/>
              </a:spcBef>
              <a:spcAft>
                <a:spcPts val="0"/>
              </a:spcAft>
              <a:buClr>
                <a:srgbClr val="000000"/>
              </a:buClr>
              <a:buSzPts val="2200"/>
              <a:buFont typeface="Times New Roman"/>
              <a:buChar char="●"/>
            </a:pPr>
            <a:r>
              <a:rPr lang="en" sz="2200">
                <a:latin typeface="Times New Roman"/>
                <a:ea typeface="Times New Roman"/>
                <a:cs typeface="Times New Roman"/>
                <a:sym typeface="Times New Roman"/>
              </a:rPr>
              <a:t>J1022+1001</a:t>
            </a:r>
            <a:endParaRPr sz="2200">
              <a:latin typeface="Times New Roman"/>
              <a:ea typeface="Times New Roman"/>
              <a:cs typeface="Times New Roman"/>
              <a:sym typeface="Times New Roman"/>
            </a:endParaRPr>
          </a:p>
          <a:p>
            <a:pPr indent="-368300" lvl="0" marL="457200" rtl="0" algn="l">
              <a:spcBef>
                <a:spcPts val="0"/>
              </a:spcBef>
              <a:spcAft>
                <a:spcPts val="0"/>
              </a:spcAft>
              <a:buClr>
                <a:srgbClr val="000000"/>
              </a:buClr>
              <a:buSzPts val="2200"/>
              <a:buFont typeface="Times New Roman"/>
              <a:buChar char="●"/>
            </a:pPr>
            <a:r>
              <a:rPr lang="en" sz="2200">
                <a:latin typeface="Times New Roman"/>
                <a:ea typeface="Times New Roman"/>
                <a:cs typeface="Times New Roman"/>
                <a:sym typeface="Times New Roman"/>
              </a:rPr>
              <a:t>J1643-1224</a:t>
            </a:r>
            <a:endParaRPr sz="2200">
              <a:latin typeface="Times New Roman"/>
              <a:ea typeface="Times New Roman"/>
              <a:cs typeface="Times New Roman"/>
              <a:sym typeface="Times New Roman"/>
            </a:endParaRPr>
          </a:p>
          <a:p>
            <a:pPr indent="-368300" lvl="0" marL="457200" rtl="0" algn="l">
              <a:spcBef>
                <a:spcPts val="0"/>
              </a:spcBef>
              <a:spcAft>
                <a:spcPts val="0"/>
              </a:spcAft>
              <a:buClr>
                <a:srgbClr val="000000"/>
              </a:buClr>
              <a:buSzPts val="2200"/>
              <a:buFont typeface="Times New Roman"/>
              <a:buChar char="●"/>
            </a:pPr>
            <a:r>
              <a:rPr lang="en" sz="2200">
                <a:latin typeface="Times New Roman"/>
                <a:ea typeface="Times New Roman"/>
                <a:cs typeface="Times New Roman"/>
                <a:sym typeface="Times New Roman"/>
              </a:rPr>
              <a:t>J1744-1134</a:t>
            </a:r>
            <a:endParaRPr sz="2200">
              <a:latin typeface="Times New Roman"/>
              <a:ea typeface="Times New Roman"/>
              <a:cs typeface="Times New Roman"/>
              <a:sym typeface="Times New Roman"/>
            </a:endParaRPr>
          </a:p>
          <a:p>
            <a:pPr indent="-368300" lvl="0" marL="457200" rtl="0" algn="l">
              <a:spcBef>
                <a:spcPts val="0"/>
              </a:spcBef>
              <a:spcAft>
                <a:spcPts val="0"/>
              </a:spcAft>
              <a:buClr>
                <a:srgbClr val="000000"/>
              </a:buClr>
              <a:buSzPts val="2200"/>
              <a:buFont typeface="Times New Roman"/>
              <a:buChar char="●"/>
            </a:pPr>
            <a:r>
              <a:rPr lang="en" sz="2200">
                <a:latin typeface="Times New Roman"/>
                <a:ea typeface="Times New Roman"/>
                <a:cs typeface="Times New Roman"/>
                <a:sym typeface="Times New Roman"/>
              </a:rPr>
              <a:t>J1909-3744</a:t>
            </a:r>
            <a:endParaRPr sz="2200">
              <a:latin typeface="Times New Roman"/>
              <a:ea typeface="Times New Roman"/>
              <a:cs typeface="Times New Roman"/>
              <a:sym typeface="Times New Roman"/>
            </a:endParaRPr>
          </a:p>
          <a:p>
            <a:pPr indent="-368300" lvl="0" marL="457200" rtl="0" algn="l">
              <a:spcBef>
                <a:spcPts val="0"/>
              </a:spcBef>
              <a:spcAft>
                <a:spcPts val="0"/>
              </a:spcAft>
              <a:buClr>
                <a:srgbClr val="000000"/>
              </a:buClr>
              <a:buSzPts val="2200"/>
              <a:buFont typeface="Times New Roman"/>
              <a:buChar char="●"/>
            </a:pPr>
            <a:r>
              <a:rPr lang="en" sz="2200">
                <a:latin typeface="Times New Roman"/>
                <a:ea typeface="Times New Roman"/>
                <a:cs typeface="Times New Roman"/>
                <a:sym typeface="Times New Roman"/>
              </a:rPr>
              <a:t>J2124-3358</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p:txBody>
      </p:sp>
      <p:sp>
        <p:nvSpPr>
          <p:cNvPr id="775" name="Google Shape;775;p90"/>
          <p:cNvSpPr txBox="1"/>
          <p:nvPr/>
        </p:nvSpPr>
        <p:spPr>
          <a:xfrm>
            <a:off x="5477475" y="3421850"/>
            <a:ext cx="32667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2100">
                <a:solidFill>
                  <a:srgbClr val="0000FF"/>
                </a:solidFill>
                <a:latin typeface="Open Sans"/>
                <a:ea typeface="Open Sans"/>
                <a:cs typeface="Open Sans"/>
                <a:sym typeface="Open Sans"/>
              </a:rPr>
              <a:t>https://inpta.iitr.ac.in/</a:t>
            </a:r>
            <a:endParaRPr i="1" sz="1600">
              <a:solidFill>
                <a:srgbClr val="0000FF"/>
              </a:solidFill>
              <a:latin typeface="Open Sans"/>
              <a:ea typeface="Open Sans"/>
              <a:cs typeface="Open Sans"/>
              <a:sym typeface="Open Sans"/>
            </a:endParaRPr>
          </a:p>
        </p:txBody>
      </p:sp>
      <p:sp>
        <p:nvSpPr>
          <p:cNvPr id="776" name="Google Shape;776;p90"/>
          <p:cNvSpPr txBox="1"/>
          <p:nvPr/>
        </p:nvSpPr>
        <p:spPr>
          <a:xfrm>
            <a:off x="5177725" y="2440725"/>
            <a:ext cx="32667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980000"/>
                </a:solidFill>
                <a:latin typeface="Times New Roman"/>
                <a:ea typeface="Times New Roman"/>
                <a:cs typeface="Times New Roman"/>
                <a:sym typeface="Times New Roman"/>
              </a:rPr>
              <a:t>Band 3 (300-500 MHz)</a:t>
            </a:r>
            <a:r>
              <a:rPr lang="en" sz="1600">
                <a:latin typeface="Times New Roman"/>
                <a:ea typeface="Times New Roman"/>
                <a:cs typeface="Times New Roman"/>
                <a:sym typeface="Times New Roman"/>
              </a:rPr>
              <a:t> + </a:t>
            </a:r>
            <a:endParaRPr sz="1600">
              <a:latin typeface="Times New Roman"/>
              <a:ea typeface="Times New Roman"/>
              <a:cs typeface="Times New Roman"/>
              <a:sym typeface="Times New Roman"/>
            </a:endParaRPr>
          </a:p>
          <a:p>
            <a:pPr indent="0" lvl="0" marL="0" rtl="0" algn="ctr">
              <a:spcBef>
                <a:spcPts val="0"/>
              </a:spcBef>
              <a:spcAft>
                <a:spcPts val="0"/>
              </a:spcAft>
              <a:buNone/>
            </a:pPr>
            <a:r>
              <a:rPr lang="en" sz="1600">
                <a:latin typeface="Times New Roman"/>
                <a:ea typeface="Times New Roman"/>
                <a:cs typeface="Times New Roman"/>
                <a:sym typeface="Times New Roman"/>
              </a:rPr>
              <a:t>Band 5 (1260-1460 MHz)</a:t>
            </a:r>
            <a:endParaRPr sz="1600">
              <a:latin typeface="Times New Roman"/>
              <a:ea typeface="Times New Roman"/>
              <a:cs typeface="Times New Roman"/>
              <a:sym typeface="Times New Roman"/>
            </a:endParaRPr>
          </a:p>
          <a:p>
            <a:pPr indent="0" lvl="0" marL="0" rtl="0" algn="l">
              <a:spcBef>
                <a:spcPts val="0"/>
              </a:spcBef>
              <a:spcAft>
                <a:spcPts val="0"/>
              </a:spcAft>
              <a:buNone/>
            </a:pPr>
            <a:r>
              <a:rPr lang="en" sz="1600">
                <a:latin typeface="Times New Roman"/>
                <a:ea typeface="Times New Roman"/>
                <a:cs typeface="Times New Roman"/>
                <a:sym typeface="Times New Roman"/>
              </a:rPr>
              <a:t>         Bandwidth = 200MHz</a:t>
            </a:r>
            <a:endParaRPr sz="1600">
              <a:latin typeface="Times New Roman"/>
              <a:ea typeface="Times New Roman"/>
              <a:cs typeface="Times New Roman"/>
              <a:sym typeface="Times New Roman"/>
            </a:endParaRPr>
          </a:p>
        </p:txBody>
      </p:sp>
      <p:sp>
        <p:nvSpPr>
          <p:cNvPr id="777" name="Google Shape;777;p90"/>
          <p:cNvSpPr txBox="1"/>
          <p:nvPr/>
        </p:nvSpPr>
        <p:spPr>
          <a:xfrm>
            <a:off x="5914200" y="4371650"/>
            <a:ext cx="32667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0000FF"/>
                </a:solidFill>
                <a:latin typeface="Open Sans"/>
                <a:ea typeface="Open Sans"/>
                <a:cs typeface="Open Sans"/>
                <a:sym typeface="Open Sans"/>
              </a:rPr>
              <a:t>Ref: P. Tarafdar, K. Nobleson, P. Rana, et al. 2022, PASA, 39, e053</a:t>
            </a:r>
            <a:endParaRPr b="1" sz="1300">
              <a:solidFill>
                <a:srgbClr val="0000FF"/>
              </a:solidFill>
              <a:latin typeface="Old Standard TT"/>
              <a:ea typeface="Old Standard TT"/>
              <a:cs typeface="Old Standard TT"/>
              <a:sym typeface="Old Standard TT"/>
            </a:endParaRPr>
          </a:p>
        </p:txBody>
      </p:sp>
      <p:sp>
        <p:nvSpPr>
          <p:cNvPr id="778" name="Google Shape;778;p9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779" name="Google Shape;779;p90"/>
          <p:cNvPicPr preferRelativeResize="0"/>
          <p:nvPr/>
        </p:nvPicPr>
        <p:blipFill>
          <a:blip r:embed="rId3">
            <a:alphaModFix/>
          </a:blip>
          <a:stretch>
            <a:fillRect/>
          </a:stretch>
        </p:blipFill>
        <p:spPr>
          <a:xfrm>
            <a:off x="5528475" y="434350"/>
            <a:ext cx="3503176" cy="1967774"/>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83" name="Shape 783"/>
        <p:cNvGrpSpPr/>
        <p:nvPr/>
      </p:nvGrpSpPr>
      <p:grpSpPr>
        <a:xfrm>
          <a:off x="0" y="0"/>
          <a:ext cx="0" cy="0"/>
          <a:chOff x="0" y="0"/>
          <a:chExt cx="0" cy="0"/>
        </a:xfrm>
      </p:grpSpPr>
      <p:sp>
        <p:nvSpPr>
          <p:cNvPr id="784" name="Google Shape;784;p91"/>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85" name="Google Shape;785;p91"/>
          <p:cNvPicPr preferRelativeResize="0"/>
          <p:nvPr/>
        </p:nvPicPr>
        <p:blipFill>
          <a:blip r:embed="rId3">
            <a:alphaModFix/>
          </a:blip>
          <a:stretch>
            <a:fillRect/>
          </a:stretch>
        </p:blipFill>
        <p:spPr>
          <a:xfrm>
            <a:off x="311700" y="41100"/>
            <a:ext cx="5462175" cy="4938026"/>
          </a:xfrm>
          <a:prstGeom prst="rect">
            <a:avLst/>
          </a:prstGeom>
          <a:noFill/>
          <a:ln>
            <a:noFill/>
          </a:ln>
        </p:spPr>
      </p:pic>
      <p:sp>
        <p:nvSpPr>
          <p:cNvPr id="786" name="Google Shape;786;p91"/>
          <p:cNvSpPr txBox="1"/>
          <p:nvPr/>
        </p:nvSpPr>
        <p:spPr>
          <a:xfrm>
            <a:off x="5746450" y="3907850"/>
            <a:ext cx="32958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0000FF"/>
                </a:solidFill>
                <a:latin typeface="Open Sans"/>
                <a:ea typeface="Open Sans"/>
                <a:cs typeface="Open Sans"/>
                <a:sym typeface="Open Sans"/>
              </a:rPr>
              <a:t>Ref: P. Tarafdar, K. Nobleson, P. Rana, et al. 2022, PASA, 39, e053</a:t>
            </a:r>
            <a:endParaRPr sz="1300">
              <a:solidFill>
                <a:srgbClr val="0000FF"/>
              </a:solidFill>
              <a:latin typeface="Open Sans"/>
              <a:ea typeface="Open Sans"/>
              <a:cs typeface="Open Sans"/>
              <a:sym typeface="Open Sans"/>
            </a:endParaRPr>
          </a:p>
        </p:txBody>
      </p:sp>
      <p:sp>
        <p:nvSpPr>
          <p:cNvPr id="787" name="Google Shape;787;p91"/>
          <p:cNvSpPr txBox="1"/>
          <p:nvPr/>
        </p:nvSpPr>
        <p:spPr>
          <a:xfrm>
            <a:off x="5746450" y="348150"/>
            <a:ext cx="2891400" cy="222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600">
                <a:solidFill>
                  <a:srgbClr val="212121"/>
                </a:solidFill>
                <a:latin typeface="Open Sans"/>
                <a:ea typeface="Open Sans"/>
                <a:cs typeface="Open Sans"/>
                <a:sym typeface="Open Sans"/>
              </a:rPr>
              <a:t>DM time series for 14 InPTA pulsars</a:t>
            </a:r>
            <a:endParaRPr i="1" sz="1600">
              <a:solidFill>
                <a:srgbClr val="212121"/>
              </a:solidFill>
              <a:latin typeface="Open Sans"/>
              <a:ea typeface="Open Sans"/>
              <a:cs typeface="Open Sans"/>
              <a:sym typeface="Open Sans"/>
            </a:endParaRPr>
          </a:p>
          <a:p>
            <a:pPr indent="0" lvl="0" marL="0" rtl="0" algn="l">
              <a:spcBef>
                <a:spcPts val="0"/>
              </a:spcBef>
              <a:spcAft>
                <a:spcPts val="0"/>
              </a:spcAft>
              <a:buNone/>
            </a:pPr>
            <a:r>
              <a:t/>
            </a:r>
            <a:endParaRPr i="1" sz="1600">
              <a:solidFill>
                <a:srgbClr val="212121"/>
              </a:solidFill>
              <a:latin typeface="Open Sans"/>
              <a:ea typeface="Open Sans"/>
              <a:cs typeface="Open Sans"/>
              <a:sym typeface="Open Sans"/>
            </a:endParaRPr>
          </a:p>
          <a:p>
            <a:pPr indent="0" lvl="0" marL="0" rtl="0" algn="l">
              <a:spcBef>
                <a:spcPts val="0"/>
              </a:spcBef>
              <a:spcAft>
                <a:spcPts val="0"/>
              </a:spcAft>
              <a:buNone/>
            </a:pPr>
            <a:r>
              <a:t/>
            </a:r>
            <a:endParaRPr b="1" sz="1600">
              <a:solidFill>
                <a:srgbClr val="980000"/>
              </a:solidFill>
              <a:latin typeface="Open Sans"/>
              <a:ea typeface="Open Sans"/>
              <a:cs typeface="Open Sans"/>
              <a:sym typeface="Open Sans"/>
            </a:endParaRPr>
          </a:p>
          <a:p>
            <a:pPr indent="0" lvl="0" marL="0" rtl="0" algn="l">
              <a:lnSpc>
                <a:spcPct val="115000"/>
              </a:lnSpc>
              <a:spcBef>
                <a:spcPts val="0"/>
              </a:spcBef>
              <a:spcAft>
                <a:spcPts val="0"/>
              </a:spcAft>
              <a:buNone/>
            </a:pPr>
            <a:r>
              <a:rPr lang="en" sz="1700">
                <a:solidFill>
                  <a:srgbClr val="222222"/>
                </a:solidFill>
                <a:latin typeface="Open Sans"/>
                <a:ea typeface="Open Sans"/>
                <a:cs typeface="Open Sans"/>
                <a:sym typeface="Open Sans"/>
              </a:rPr>
              <a:t>  </a:t>
            </a:r>
            <a:r>
              <a:rPr i="1" lang="en" sz="1800">
                <a:solidFill>
                  <a:srgbClr val="FF0000"/>
                </a:solidFill>
                <a:latin typeface="Open Sans"/>
                <a:ea typeface="Open Sans"/>
                <a:cs typeface="Open Sans"/>
                <a:sym typeface="Open Sans"/>
              </a:rPr>
              <a:t>DMs precision </a:t>
            </a:r>
            <a:endParaRPr i="1" sz="1800">
              <a:solidFill>
                <a:srgbClr val="FF0000"/>
              </a:solidFill>
              <a:latin typeface="Open Sans"/>
              <a:ea typeface="Open Sans"/>
              <a:cs typeface="Open Sans"/>
              <a:sym typeface="Open Sans"/>
            </a:endParaRPr>
          </a:p>
          <a:p>
            <a:pPr indent="0" lvl="0" marL="0" rtl="0" algn="l">
              <a:lnSpc>
                <a:spcPct val="115000"/>
              </a:lnSpc>
              <a:spcBef>
                <a:spcPts val="1200"/>
              </a:spcBef>
              <a:spcAft>
                <a:spcPts val="1200"/>
              </a:spcAft>
              <a:buNone/>
            </a:pPr>
            <a:r>
              <a:rPr i="1" lang="en" sz="1800">
                <a:solidFill>
                  <a:srgbClr val="FF0000"/>
                </a:solidFill>
                <a:latin typeface="Open Sans"/>
                <a:ea typeface="Open Sans"/>
                <a:cs typeface="Open Sans"/>
                <a:sym typeface="Open Sans"/>
              </a:rPr>
              <a:t>   10</a:t>
            </a:r>
            <a:r>
              <a:rPr baseline="30000" i="1" lang="en" sz="1800">
                <a:solidFill>
                  <a:srgbClr val="FF0000"/>
                </a:solidFill>
                <a:latin typeface="Open Sans"/>
                <a:ea typeface="Open Sans"/>
                <a:cs typeface="Open Sans"/>
                <a:sym typeface="Open Sans"/>
              </a:rPr>
              <a:t>-4 </a:t>
            </a:r>
            <a:r>
              <a:rPr i="1" lang="en" sz="1800">
                <a:solidFill>
                  <a:srgbClr val="FF0000"/>
                </a:solidFill>
                <a:latin typeface="Open Sans"/>
                <a:ea typeface="Open Sans"/>
                <a:cs typeface="Open Sans"/>
                <a:sym typeface="Open Sans"/>
              </a:rPr>
              <a:t> to 10</a:t>
            </a:r>
            <a:r>
              <a:rPr baseline="30000" i="1" lang="en" sz="1800">
                <a:solidFill>
                  <a:srgbClr val="FF0000"/>
                </a:solidFill>
                <a:latin typeface="Open Sans"/>
                <a:ea typeface="Open Sans"/>
                <a:cs typeface="Open Sans"/>
                <a:sym typeface="Open Sans"/>
              </a:rPr>
              <a:t>-6 </a:t>
            </a:r>
            <a:r>
              <a:rPr i="1" lang="en" sz="1800">
                <a:solidFill>
                  <a:srgbClr val="FF0000"/>
                </a:solidFill>
                <a:latin typeface="Open Sans"/>
                <a:ea typeface="Open Sans"/>
                <a:cs typeface="Open Sans"/>
                <a:sym typeface="Open Sans"/>
              </a:rPr>
              <a:t>pc-cm</a:t>
            </a:r>
            <a:r>
              <a:rPr baseline="30000" i="1" lang="en" sz="1800">
                <a:solidFill>
                  <a:srgbClr val="FF0000"/>
                </a:solidFill>
                <a:latin typeface="Open Sans"/>
                <a:ea typeface="Open Sans"/>
                <a:cs typeface="Open Sans"/>
                <a:sym typeface="Open Sans"/>
              </a:rPr>
              <a:t>-3</a:t>
            </a:r>
            <a:br>
              <a:rPr baseline="30000" i="1" lang="en" sz="1800">
                <a:solidFill>
                  <a:srgbClr val="FF0000"/>
                </a:solidFill>
                <a:latin typeface="Open Sans"/>
                <a:ea typeface="Open Sans"/>
                <a:cs typeface="Open Sans"/>
                <a:sym typeface="Open Sans"/>
              </a:rPr>
            </a:br>
            <a:endParaRPr b="1" i="1" sz="1700">
              <a:solidFill>
                <a:srgbClr val="FF0000"/>
              </a:solidFill>
              <a:latin typeface="Open Sans"/>
              <a:ea typeface="Open Sans"/>
              <a:cs typeface="Open Sans"/>
              <a:sym typeface="Open Sans"/>
            </a:endParaRPr>
          </a:p>
        </p:txBody>
      </p:sp>
      <p:sp>
        <p:nvSpPr>
          <p:cNvPr id="788" name="Google Shape;788;p91"/>
          <p:cNvSpPr txBox="1"/>
          <p:nvPr/>
        </p:nvSpPr>
        <p:spPr>
          <a:xfrm>
            <a:off x="5773875" y="2697650"/>
            <a:ext cx="29430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0000FF"/>
                </a:solidFill>
                <a:latin typeface="Caveat SemiBold"/>
                <a:ea typeface="Caveat SemiBold"/>
                <a:cs typeface="Caveat SemiBold"/>
                <a:sym typeface="Caveat SemiBold"/>
              </a:rPr>
              <a:t>Highest precision DM time series with  the IPTA </a:t>
            </a:r>
            <a:endParaRPr sz="2400">
              <a:solidFill>
                <a:srgbClr val="0000FF"/>
              </a:solidFill>
              <a:latin typeface="Caveat SemiBold"/>
              <a:ea typeface="Caveat SemiBold"/>
              <a:cs typeface="Caveat SemiBold"/>
              <a:sym typeface="Caveat SemiBo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20"/>
          <p:cNvPicPr preferRelativeResize="0"/>
          <p:nvPr/>
        </p:nvPicPr>
        <p:blipFill>
          <a:blip r:embed="rId3">
            <a:alphaModFix/>
          </a:blip>
          <a:stretch>
            <a:fillRect/>
          </a:stretch>
        </p:blipFill>
        <p:spPr>
          <a:xfrm>
            <a:off x="5129650" y="0"/>
            <a:ext cx="3735250" cy="5143501"/>
          </a:xfrm>
          <a:prstGeom prst="rect">
            <a:avLst/>
          </a:prstGeom>
          <a:noFill/>
          <a:ln>
            <a:noFill/>
          </a:ln>
        </p:spPr>
      </p:pic>
      <p:sp>
        <p:nvSpPr>
          <p:cNvPr id="138" name="Google Shape;138;p20"/>
          <p:cNvSpPr txBox="1"/>
          <p:nvPr/>
        </p:nvSpPr>
        <p:spPr>
          <a:xfrm>
            <a:off x="168975" y="182375"/>
            <a:ext cx="4658400" cy="1062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rgbClr val="0000FF"/>
                </a:solidFill>
                <a:latin typeface="Open Sans"/>
                <a:ea typeface="Open Sans"/>
                <a:cs typeface="Open Sans"/>
                <a:sym typeface="Open Sans"/>
              </a:rPr>
              <a:t>GW170817,</a:t>
            </a:r>
            <a:r>
              <a:rPr lang="en" sz="1900">
                <a:solidFill>
                  <a:srgbClr val="FF0000"/>
                </a:solidFill>
                <a:latin typeface="Open Sans"/>
                <a:ea typeface="Open Sans"/>
                <a:cs typeface="Open Sans"/>
                <a:sym typeface="Open Sans"/>
              </a:rPr>
              <a:t>GRB170817A,</a:t>
            </a:r>
            <a:r>
              <a:rPr lang="en" sz="1900">
                <a:solidFill>
                  <a:srgbClr val="0000FF"/>
                </a:solidFill>
                <a:latin typeface="Open Sans"/>
                <a:ea typeface="Open Sans"/>
                <a:cs typeface="Open Sans"/>
                <a:sym typeface="Open Sans"/>
              </a:rPr>
              <a:t> </a:t>
            </a:r>
            <a:r>
              <a:rPr lang="en" sz="1900">
                <a:solidFill>
                  <a:srgbClr val="980000"/>
                </a:solidFill>
                <a:latin typeface="Open Sans"/>
                <a:ea typeface="Open Sans"/>
                <a:cs typeface="Open Sans"/>
                <a:sym typeface="Open Sans"/>
              </a:rPr>
              <a:t>EM170817 </a:t>
            </a:r>
            <a:r>
              <a:rPr lang="en" sz="1900">
                <a:latin typeface="Open Sans"/>
                <a:ea typeface="Open Sans"/>
                <a:cs typeface="Open Sans"/>
                <a:sym typeface="Open Sans"/>
              </a:rPr>
              <a:t>have inaugurated </a:t>
            </a:r>
            <a:r>
              <a:rPr lang="en" sz="1900">
                <a:solidFill>
                  <a:srgbClr val="FF0000"/>
                </a:solidFill>
                <a:latin typeface="Open Sans"/>
                <a:ea typeface="Open Sans"/>
                <a:cs typeface="Open Sans"/>
                <a:sym typeface="Open Sans"/>
              </a:rPr>
              <a:t>the era of </a:t>
            </a:r>
            <a:r>
              <a:rPr lang="en" sz="1900">
                <a:solidFill>
                  <a:srgbClr val="0000FF"/>
                </a:solidFill>
                <a:latin typeface="Open Sans"/>
                <a:ea typeface="Open Sans"/>
                <a:cs typeface="Open Sans"/>
                <a:sym typeface="Open Sans"/>
              </a:rPr>
              <a:t>Multi-Messenger  </a:t>
            </a:r>
            <a:r>
              <a:rPr lang="en" sz="1900">
                <a:solidFill>
                  <a:srgbClr val="FF0000"/>
                </a:solidFill>
                <a:latin typeface="Open Sans"/>
                <a:ea typeface="Open Sans"/>
                <a:cs typeface="Open Sans"/>
                <a:sym typeface="Open Sans"/>
              </a:rPr>
              <a:t>GW Astronomy </a:t>
            </a:r>
            <a:endParaRPr sz="1900">
              <a:solidFill>
                <a:srgbClr val="FF0000"/>
              </a:solidFill>
              <a:latin typeface="Open Sans"/>
              <a:ea typeface="Open Sans"/>
              <a:cs typeface="Open Sans"/>
              <a:sym typeface="Open Sans"/>
            </a:endParaRPr>
          </a:p>
        </p:txBody>
      </p:sp>
      <p:pic>
        <p:nvPicPr>
          <p:cNvPr id="139" name="Google Shape;139;p20"/>
          <p:cNvPicPr preferRelativeResize="0"/>
          <p:nvPr/>
        </p:nvPicPr>
        <p:blipFill>
          <a:blip r:embed="rId4">
            <a:alphaModFix/>
          </a:blip>
          <a:stretch>
            <a:fillRect/>
          </a:stretch>
        </p:blipFill>
        <p:spPr>
          <a:xfrm>
            <a:off x="168975" y="1195913"/>
            <a:ext cx="2576475" cy="2751675"/>
          </a:xfrm>
          <a:prstGeom prst="rect">
            <a:avLst/>
          </a:prstGeom>
          <a:noFill/>
          <a:ln>
            <a:noFill/>
          </a:ln>
        </p:spPr>
      </p:pic>
      <p:sp>
        <p:nvSpPr>
          <p:cNvPr id="140" name="Google Shape;140;p20"/>
          <p:cNvSpPr txBox="1"/>
          <p:nvPr/>
        </p:nvSpPr>
        <p:spPr>
          <a:xfrm>
            <a:off x="0" y="4136575"/>
            <a:ext cx="54561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 </a:t>
            </a:r>
            <a:r>
              <a:rPr lang="en" sz="1900">
                <a:latin typeface="Open Sans"/>
                <a:ea typeface="Open Sans"/>
                <a:cs typeface="Open Sans"/>
                <a:sym typeface="Open Sans"/>
              </a:rPr>
              <a:t>Optical afterglow powered by </a:t>
            </a:r>
            <a:r>
              <a:rPr i="1" lang="en" sz="1900">
                <a:solidFill>
                  <a:srgbClr val="0000FF"/>
                </a:solidFill>
                <a:latin typeface="Open Sans"/>
                <a:ea typeface="Open Sans"/>
                <a:cs typeface="Open Sans"/>
                <a:sym typeface="Open Sans"/>
              </a:rPr>
              <a:t>the radioactive decay of heavy r-process nuclei </a:t>
            </a:r>
            <a:br>
              <a:rPr i="1" lang="en">
                <a:solidFill>
                  <a:srgbClr val="0000FF"/>
                </a:solidFill>
                <a:latin typeface="Open Sans"/>
                <a:ea typeface="Open Sans"/>
                <a:cs typeface="Open Sans"/>
                <a:sym typeface="Open Sans"/>
              </a:rPr>
            </a:br>
            <a:r>
              <a:rPr i="1" lang="en">
                <a:solidFill>
                  <a:srgbClr val="0000FF"/>
                </a:solidFill>
                <a:latin typeface="Open Sans"/>
                <a:ea typeface="Open Sans"/>
                <a:cs typeface="Open Sans"/>
                <a:sym typeface="Open Sans"/>
              </a:rPr>
              <a:t>     </a:t>
            </a:r>
            <a:r>
              <a:rPr i="1" lang="en" sz="1600">
                <a:solidFill>
                  <a:srgbClr val="741B47"/>
                </a:solidFill>
                <a:latin typeface="Open Sans"/>
                <a:ea typeface="Open Sans"/>
                <a:cs typeface="Open Sans"/>
                <a:sym typeface="Open Sans"/>
              </a:rPr>
              <a:t>Spectral evidence for strontium productions!!!</a:t>
            </a:r>
            <a:endParaRPr i="1" sz="1600">
              <a:solidFill>
                <a:srgbClr val="741B47"/>
              </a:solidFill>
              <a:latin typeface="Open Sans"/>
              <a:ea typeface="Open Sans"/>
              <a:cs typeface="Open Sans"/>
              <a:sym typeface="Open Sans"/>
            </a:endParaRPr>
          </a:p>
        </p:txBody>
      </p:sp>
      <p:sp>
        <p:nvSpPr>
          <p:cNvPr id="141" name="Google Shape;141;p20"/>
          <p:cNvSpPr txBox="1"/>
          <p:nvPr/>
        </p:nvSpPr>
        <p:spPr>
          <a:xfrm>
            <a:off x="2860650" y="1676600"/>
            <a:ext cx="17619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Hubble observations of NGC 4993 </a:t>
            </a:r>
            <a:endParaRPr>
              <a:latin typeface="Open Sans"/>
              <a:ea typeface="Open Sans"/>
              <a:cs typeface="Open Sans"/>
              <a:sym typeface="Open Sans"/>
            </a:endParaRPr>
          </a:p>
        </p:txBody>
      </p:sp>
      <p:sp>
        <p:nvSpPr>
          <p:cNvPr id="142" name="Google Shape;142;p20"/>
          <p:cNvSpPr txBox="1"/>
          <p:nvPr/>
        </p:nvSpPr>
        <p:spPr>
          <a:xfrm>
            <a:off x="2927750" y="2702100"/>
            <a:ext cx="2202000" cy="144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Caveat"/>
                <a:ea typeface="Caveat"/>
                <a:cs typeface="Caveat"/>
                <a:sym typeface="Caveat"/>
              </a:rPr>
              <a:t>Critical KGWG contributions </a:t>
            </a:r>
            <a:br>
              <a:rPr lang="en" sz="1800">
                <a:solidFill>
                  <a:schemeClr val="dk2"/>
                </a:solidFill>
                <a:latin typeface="Open Sans"/>
                <a:ea typeface="Open Sans"/>
                <a:cs typeface="Open Sans"/>
                <a:sym typeface="Open Sans"/>
              </a:rPr>
            </a:br>
            <a:r>
              <a:rPr lang="en" sz="2300">
                <a:solidFill>
                  <a:srgbClr val="FF0000"/>
                </a:solidFill>
                <a:latin typeface="Caveat"/>
                <a:ea typeface="Caveat"/>
                <a:cs typeface="Caveat"/>
                <a:sym typeface="Caveat"/>
              </a:rPr>
              <a:t>Im </a:t>
            </a:r>
            <a:r>
              <a:rPr lang="en" sz="2300">
                <a:solidFill>
                  <a:schemeClr val="dk2"/>
                </a:solidFill>
                <a:latin typeface="Caveat"/>
                <a:ea typeface="Caveat"/>
                <a:cs typeface="Caveat"/>
                <a:sym typeface="Caveat"/>
              </a:rPr>
              <a:t>et al. </a:t>
            </a:r>
            <a:br>
              <a:rPr lang="en" sz="2300">
                <a:solidFill>
                  <a:schemeClr val="dk2"/>
                </a:solidFill>
                <a:latin typeface="Caveat"/>
                <a:ea typeface="Caveat"/>
                <a:cs typeface="Caveat"/>
                <a:sym typeface="Caveat"/>
              </a:rPr>
            </a:br>
            <a:r>
              <a:rPr lang="en" sz="2300">
                <a:solidFill>
                  <a:srgbClr val="0000FF"/>
                </a:solidFill>
                <a:latin typeface="Caveat"/>
                <a:ea typeface="Caveat"/>
                <a:cs typeface="Caveat"/>
                <a:sym typeface="Caveat"/>
              </a:rPr>
              <a:t>Troja </a:t>
            </a:r>
            <a:r>
              <a:rPr lang="en" sz="2300">
                <a:solidFill>
                  <a:schemeClr val="dk2"/>
                </a:solidFill>
                <a:latin typeface="Caveat"/>
                <a:ea typeface="Caveat"/>
                <a:cs typeface="Caveat"/>
                <a:sym typeface="Caveat"/>
              </a:rPr>
              <a:t>et al. ++</a:t>
            </a:r>
            <a:endParaRPr sz="2300">
              <a:solidFill>
                <a:schemeClr val="dk2"/>
              </a:solidFill>
              <a:latin typeface="Caveat"/>
              <a:ea typeface="Caveat"/>
              <a:cs typeface="Caveat"/>
              <a:sym typeface="Cave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92" name="Shape 792"/>
        <p:cNvGrpSpPr/>
        <p:nvPr/>
      </p:nvGrpSpPr>
      <p:grpSpPr>
        <a:xfrm>
          <a:off x="0" y="0"/>
          <a:ext cx="0" cy="0"/>
          <a:chOff x="0" y="0"/>
          <a:chExt cx="0" cy="0"/>
        </a:xfrm>
      </p:grpSpPr>
      <p:pic>
        <p:nvPicPr>
          <p:cNvPr id="793" name="Google Shape;793;p92"/>
          <p:cNvPicPr preferRelativeResize="0"/>
          <p:nvPr/>
        </p:nvPicPr>
        <p:blipFill>
          <a:blip r:embed="rId3">
            <a:alphaModFix/>
          </a:blip>
          <a:stretch>
            <a:fillRect/>
          </a:stretch>
        </p:blipFill>
        <p:spPr>
          <a:xfrm>
            <a:off x="0" y="266550"/>
            <a:ext cx="8674499" cy="4832825"/>
          </a:xfrm>
          <a:prstGeom prst="rect">
            <a:avLst/>
          </a:prstGeom>
          <a:noFill/>
          <a:ln>
            <a:noFill/>
          </a:ln>
        </p:spPr>
      </p:pic>
      <p:cxnSp>
        <p:nvCxnSpPr>
          <p:cNvPr id="794" name="Google Shape;794;p92"/>
          <p:cNvCxnSpPr/>
          <p:nvPr/>
        </p:nvCxnSpPr>
        <p:spPr>
          <a:xfrm rot="5400000">
            <a:off x="6211350" y="3735550"/>
            <a:ext cx="996300" cy="996300"/>
          </a:xfrm>
          <a:prstGeom prst="straightConnector1">
            <a:avLst/>
          </a:prstGeom>
          <a:noFill/>
          <a:ln cap="flat" cmpd="sng" w="9525">
            <a:solidFill>
              <a:srgbClr val="0000FF"/>
            </a:solidFill>
            <a:prstDash val="solid"/>
            <a:round/>
            <a:headEnd len="med" w="med" type="none"/>
            <a:tailEnd len="med" w="med" type="triangle"/>
          </a:ln>
        </p:spPr>
      </p:cxn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98" name="Shape 798"/>
        <p:cNvGrpSpPr/>
        <p:nvPr/>
      </p:nvGrpSpPr>
      <p:grpSpPr>
        <a:xfrm>
          <a:off x="0" y="0"/>
          <a:ext cx="0" cy="0"/>
          <a:chOff x="0" y="0"/>
          <a:chExt cx="0" cy="0"/>
        </a:xfrm>
      </p:grpSpPr>
      <p:pic>
        <p:nvPicPr>
          <p:cNvPr id="799" name="Google Shape;799;p93"/>
          <p:cNvPicPr preferRelativeResize="0"/>
          <p:nvPr/>
        </p:nvPicPr>
        <p:blipFill>
          <a:blip r:embed="rId3">
            <a:alphaModFix/>
          </a:blip>
          <a:stretch>
            <a:fillRect/>
          </a:stretch>
        </p:blipFill>
        <p:spPr>
          <a:xfrm>
            <a:off x="152400" y="152400"/>
            <a:ext cx="8258048" cy="4838700"/>
          </a:xfrm>
          <a:prstGeom prst="rect">
            <a:avLst/>
          </a:prstGeom>
          <a:noFill/>
          <a:ln>
            <a:noFill/>
          </a:ln>
        </p:spPr>
      </p:pic>
      <p:sp>
        <p:nvSpPr>
          <p:cNvPr id="800" name="Google Shape;800;p93"/>
          <p:cNvSpPr txBox="1"/>
          <p:nvPr/>
        </p:nvSpPr>
        <p:spPr>
          <a:xfrm>
            <a:off x="2589050" y="3912000"/>
            <a:ext cx="6341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800">
                <a:solidFill>
                  <a:srgbClr val="0000FF"/>
                </a:solidFill>
              </a:rPr>
              <a:t>From Siyuan Chen’s talk @ IPTA 2023 Meeting </a:t>
            </a:r>
            <a:endParaRPr sz="1800">
              <a:solidFill>
                <a:srgbClr val="0000FF"/>
              </a:solidFill>
              <a:latin typeface="Open Sans"/>
              <a:ea typeface="Open Sans"/>
              <a:cs typeface="Open Sans"/>
              <a:sym typeface="Open Sans"/>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04" name="Shape 804"/>
        <p:cNvGrpSpPr/>
        <p:nvPr/>
      </p:nvGrpSpPr>
      <p:grpSpPr>
        <a:xfrm>
          <a:off x="0" y="0"/>
          <a:ext cx="0" cy="0"/>
          <a:chOff x="0" y="0"/>
          <a:chExt cx="0" cy="0"/>
        </a:xfrm>
      </p:grpSpPr>
      <p:pic>
        <p:nvPicPr>
          <p:cNvPr id="805" name="Google Shape;805;p94"/>
          <p:cNvPicPr preferRelativeResize="0"/>
          <p:nvPr/>
        </p:nvPicPr>
        <p:blipFill>
          <a:blip r:embed="rId3">
            <a:alphaModFix/>
          </a:blip>
          <a:stretch>
            <a:fillRect/>
          </a:stretch>
        </p:blipFill>
        <p:spPr>
          <a:xfrm>
            <a:off x="0" y="-138200"/>
            <a:ext cx="8839199" cy="3654113"/>
          </a:xfrm>
          <a:prstGeom prst="rect">
            <a:avLst/>
          </a:prstGeom>
          <a:noFill/>
          <a:ln>
            <a:noFill/>
          </a:ln>
        </p:spPr>
      </p:pic>
      <p:sp>
        <p:nvSpPr>
          <p:cNvPr id="806" name="Google Shape;806;p94"/>
          <p:cNvSpPr txBox="1"/>
          <p:nvPr/>
        </p:nvSpPr>
        <p:spPr>
          <a:xfrm>
            <a:off x="283500" y="3572950"/>
            <a:ext cx="8272200" cy="16794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Clr>
                <a:srgbClr val="0000FF"/>
              </a:buClr>
              <a:buSzPts val="1200"/>
              <a:buChar char="❖"/>
            </a:pPr>
            <a:r>
              <a:rPr lang="en" sz="1200">
                <a:solidFill>
                  <a:srgbClr val="0000FF"/>
                </a:solidFill>
              </a:rPr>
              <a:t>We report evidence for a SGWB, with a Bayes factor of 60 (GWB vs CURN) </a:t>
            </a:r>
            <a:br>
              <a:rPr lang="en" sz="1200">
                <a:solidFill>
                  <a:srgbClr val="0000FF"/>
                </a:solidFill>
              </a:rPr>
            </a:br>
            <a:r>
              <a:rPr lang="en" sz="1200">
                <a:solidFill>
                  <a:srgbClr val="0000FF"/>
                </a:solidFill>
              </a:rPr>
              <a:t>            FAP ~ 0.1% (≳3σ significance)</a:t>
            </a:r>
            <a:br>
              <a:rPr lang="en" sz="1200">
                <a:solidFill>
                  <a:srgbClr val="0000FF"/>
                </a:solidFill>
              </a:rPr>
            </a:br>
            <a:endParaRPr sz="1200">
              <a:solidFill>
                <a:srgbClr val="0000FF"/>
              </a:solidFill>
            </a:endParaRPr>
          </a:p>
          <a:p>
            <a:pPr indent="-304800" lvl="0" marL="457200" rtl="0" algn="l">
              <a:lnSpc>
                <a:spcPct val="115000"/>
              </a:lnSpc>
              <a:spcBef>
                <a:spcPts val="0"/>
              </a:spcBef>
              <a:spcAft>
                <a:spcPts val="0"/>
              </a:spcAft>
              <a:buClr>
                <a:srgbClr val="0000FF"/>
              </a:buClr>
              <a:buSzPts val="1200"/>
              <a:buChar char="❖"/>
            </a:pPr>
            <a:r>
              <a:rPr lang="en" sz="1200">
                <a:solidFill>
                  <a:srgbClr val="0000FF"/>
                </a:solidFill>
              </a:rPr>
              <a:t> If the spectral index is fixed at 13/3,  its amplitude ~ (2.5±0.7)×10</a:t>
            </a:r>
            <a:r>
              <a:rPr baseline="30000" lang="en" sz="1200">
                <a:solidFill>
                  <a:srgbClr val="0000FF"/>
                </a:solidFill>
              </a:rPr>
              <a:t>−15   </a:t>
            </a:r>
            <a:r>
              <a:rPr lang="en" sz="1200">
                <a:solidFill>
                  <a:srgbClr val="0000FF"/>
                </a:solidFill>
              </a:rPr>
              <a:t>at a reference frequency of 1yr−1.</a:t>
            </a:r>
            <a:br>
              <a:rPr lang="en" sz="1200">
                <a:solidFill>
                  <a:srgbClr val="0000FF"/>
                </a:solidFill>
              </a:rPr>
            </a:br>
            <a:endParaRPr sz="1200">
              <a:solidFill>
                <a:srgbClr val="0000FF"/>
              </a:solidFill>
            </a:endParaRPr>
          </a:p>
          <a:p>
            <a:pPr indent="-317500" lvl="0" marL="457200" rtl="0" algn="l">
              <a:lnSpc>
                <a:spcPct val="115000"/>
              </a:lnSpc>
              <a:spcBef>
                <a:spcPts val="0"/>
              </a:spcBef>
              <a:spcAft>
                <a:spcPts val="0"/>
              </a:spcAft>
              <a:buClr>
                <a:srgbClr val="FF0000"/>
              </a:buClr>
              <a:buSzPts val="1400"/>
              <a:buChar char="❖"/>
            </a:pPr>
            <a:r>
              <a:rPr i="1" lang="en">
                <a:solidFill>
                  <a:srgbClr val="FF0000"/>
                </a:solidFill>
              </a:rPr>
              <a:t>The addition of the InPTA data yields  better noise modelling</a:t>
            </a:r>
            <a:endParaRPr i="1">
              <a:solidFill>
                <a:srgbClr val="FF0000"/>
              </a:solidFill>
            </a:endParaRPr>
          </a:p>
          <a:p>
            <a:pPr indent="0" lvl="0" marL="0" rtl="0" algn="l">
              <a:spcBef>
                <a:spcPts val="0"/>
              </a:spcBef>
              <a:spcAft>
                <a:spcPts val="0"/>
              </a:spcAft>
              <a:buNone/>
            </a:pPr>
            <a:r>
              <a:t/>
            </a:r>
            <a:endParaRPr sz="1200">
              <a:solidFill>
                <a:srgbClr val="0000FF"/>
              </a:solidFill>
              <a:latin typeface="Open Sans"/>
              <a:ea typeface="Open Sans"/>
              <a:cs typeface="Open Sans"/>
              <a:sym typeface="Open Sans"/>
            </a:endParaRPr>
          </a:p>
        </p:txBody>
      </p:sp>
      <p:sp>
        <p:nvSpPr>
          <p:cNvPr id="807" name="Google Shape;807;p94"/>
          <p:cNvSpPr txBox="1"/>
          <p:nvPr/>
        </p:nvSpPr>
        <p:spPr>
          <a:xfrm>
            <a:off x="1904025" y="2296300"/>
            <a:ext cx="597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808" name="Google Shape;808;p94"/>
          <p:cNvSpPr txBox="1"/>
          <p:nvPr/>
        </p:nvSpPr>
        <p:spPr>
          <a:xfrm>
            <a:off x="1841725" y="2025400"/>
            <a:ext cx="5978400" cy="75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a:solidFill>
                <a:srgbClr val="FF0000"/>
              </a:solidFill>
              <a:uFill>
                <a:noFill/>
              </a:uFill>
              <a:hlinkClick r:id="rId4">
                <a:extLst>
                  <a:ext uri="{A12FA001-AC4F-418D-AE19-62706E023703}">
                    <ahyp:hlinkClr val="tx"/>
                  </a:ext>
                </a:extLst>
              </a:hlinkClick>
            </a:endParaRPr>
          </a:p>
          <a:p>
            <a:pPr indent="0" lvl="0" marL="0" rtl="0" algn="l">
              <a:lnSpc>
                <a:spcPct val="115000"/>
              </a:lnSpc>
              <a:spcBef>
                <a:spcPts val="0"/>
              </a:spcBef>
              <a:spcAft>
                <a:spcPts val="0"/>
              </a:spcAft>
              <a:buNone/>
            </a:pPr>
            <a:r>
              <a:rPr lang="en" sz="1550">
                <a:solidFill>
                  <a:srgbClr val="FF0000"/>
                </a:solidFill>
                <a:highlight>
                  <a:srgbClr val="FFFFFF"/>
                </a:highlight>
                <a:uFill>
                  <a:noFill/>
                </a:uFill>
                <a:hlinkClick r:id="rId5">
                  <a:extLst>
                    <a:ext uri="{A12FA001-AC4F-418D-AE19-62706E023703}">
                      <ahyp:hlinkClr val="tx"/>
                    </a:ext>
                  </a:extLst>
                </a:hlinkClick>
              </a:rPr>
              <a:t>arXiv:2306.16214</a:t>
            </a:r>
            <a:r>
              <a:rPr lang="en" sz="2100">
                <a:solidFill>
                  <a:srgbClr val="FF0000"/>
                </a:solidFill>
                <a:latin typeface="Open Sans"/>
                <a:ea typeface="Open Sans"/>
                <a:cs typeface="Open Sans"/>
                <a:sym typeface="Open Sans"/>
              </a:rPr>
              <a:t> (to appear in A&amp;A)</a:t>
            </a:r>
            <a:endParaRPr sz="2100">
              <a:solidFill>
                <a:srgbClr val="FF0000"/>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12" name="Shape 812"/>
        <p:cNvGrpSpPr/>
        <p:nvPr/>
      </p:nvGrpSpPr>
      <p:grpSpPr>
        <a:xfrm>
          <a:off x="0" y="0"/>
          <a:ext cx="0" cy="0"/>
          <a:chOff x="0" y="0"/>
          <a:chExt cx="0" cy="0"/>
        </a:xfrm>
      </p:grpSpPr>
      <p:pic>
        <p:nvPicPr>
          <p:cNvPr id="813" name="Google Shape;813;p95"/>
          <p:cNvPicPr preferRelativeResize="0"/>
          <p:nvPr/>
        </p:nvPicPr>
        <p:blipFill>
          <a:blip r:embed="rId3">
            <a:alphaModFix/>
          </a:blip>
          <a:stretch>
            <a:fillRect/>
          </a:stretch>
        </p:blipFill>
        <p:spPr>
          <a:xfrm>
            <a:off x="191475" y="263900"/>
            <a:ext cx="6845227" cy="4615701"/>
          </a:xfrm>
          <a:prstGeom prst="rect">
            <a:avLst/>
          </a:prstGeom>
          <a:noFill/>
          <a:ln>
            <a:noFill/>
          </a:ln>
        </p:spPr>
      </p:pic>
      <p:pic>
        <p:nvPicPr>
          <p:cNvPr id="814" name="Google Shape;814;p95"/>
          <p:cNvPicPr preferRelativeResize="0"/>
          <p:nvPr/>
        </p:nvPicPr>
        <p:blipFill rotWithShape="1">
          <a:blip r:embed="rId4">
            <a:alphaModFix/>
          </a:blip>
          <a:srcRect b="0" l="9133" r="10751" t="0"/>
          <a:stretch/>
        </p:blipFill>
        <p:spPr>
          <a:xfrm>
            <a:off x="4754525" y="351950"/>
            <a:ext cx="2118725" cy="1243600"/>
          </a:xfrm>
          <a:prstGeom prst="rect">
            <a:avLst/>
          </a:prstGeom>
          <a:noFill/>
          <a:ln>
            <a:noFill/>
          </a:ln>
        </p:spPr>
      </p:pic>
      <p:sp>
        <p:nvSpPr>
          <p:cNvPr id="815" name="Google Shape;815;p95"/>
          <p:cNvSpPr txBox="1"/>
          <p:nvPr/>
        </p:nvSpPr>
        <p:spPr>
          <a:xfrm>
            <a:off x="6636900" y="1950350"/>
            <a:ext cx="2335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0000FF"/>
                </a:solidFill>
                <a:latin typeface="Caveat"/>
                <a:ea typeface="Caveat"/>
                <a:cs typeface="Caveat"/>
                <a:sym typeface="Caveat"/>
              </a:rPr>
              <a:t>The amazing art of pulsar timing </a:t>
            </a:r>
            <a:endParaRPr sz="2400">
              <a:solidFill>
                <a:srgbClr val="0000FF"/>
              </a:solidFill>
              <a:latin typeface="Caveat"/>
              <a:ea typeface="Caveat"/>
              <a:cs typeface="Caveat"/>
              <a:sym typeface="Caveat"/>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19" name="Shape 819"/>
        <p:cNvGrpSpPr/>
        <p:nvPr/>
      </p:nvGrpSpPr>
      <p:grpSpPr>
        <a:xfrm>
          <a:off x="0" y="0"/>
          <a:ext cx="0" cy="0"/>
          <a:chOff x="0" y="0"/>
          <a:chExt cx="0" cy="0"/>
        </a:xfrm>
      </p:grpSpPr>
      <p:sp>
        <p:nvSpPr>
          <p:cNvPr id="820" name="Google Shape;820;p96"/>
          <p:cNvSpPr txBox="1"/>
          <p:nvPr>
            <p:ph type="title"/>
          </p:nvPr>
        </p:nvSpPr>
        <p:spPr>
          <a:xfrm>
            <a:off x="0" y="0"/>
            <a:ext cx="9144000" cy="524700"/>
          </a:xfrm>
          <a:prstGeom prst="rect">
            <a:avLst/>
          </a:prstGeom>
          <a:solidFill>
            <a:srgbClr val="CCCCCC"/>
          </a:solidFill>
        </p:spPr>
        <p:txBody>
          <a:bodyPr anchorCtr="0" anchor="t" bIns="91425" lIns="91425" spcFirstLastPara="1" rIns="91425" wrap="square" tIns="91425">
            <a:normAutofit fontScale="90000"/>
          </a:bodyPr>
          <a:lstStyle/>
          <a:p>
            <a:pPr indent="0" lvl="0" marL="0" rtl="0" algn="l">
              <a:spcBef>
                <a:spcPts val="0"/>
              </a:spcBef>
              <a:spcAft>
                <a:spcPts val="0"/>
              </a:spcAft>
              <a:buClr>
                <a:schemeClr val="dk2"/>
              </a:buClr>
              <a:buSzPct val="39285"/>
              <a:buFont typeface="Arial"/>
              <a:buNone/>
            </a:pPr>
            <a:r>
              <a:rPr lang="en" sz="2800">
                <a:solidFill>
                  <a:srgbClr val="0B5394"/>
                </a:solidFill>
              </a:rPr>
              <a:t>                                     </a:t>
            </a:r>
            <a:r>
              <a:rPr b="0" i="1" lang="en" sz="2800">
                <a:solidFill>
                  <a:srgbClr val="0B5394"/>
                </a:solidFill>
              </a:rPr>
              <a:t>   Pulsar Timing  &amp; GWs </a:t>
            </a:r>
            <a:endParaRPr b="0" i="1">
              <a:solidFill>
                <a:srgbClr val="0B5394"/>
              </a:solidFill>
            </a:endParaRPr>
          </a:p>
        </p:txBody>
      </p:sp>
      <p:sp>
        <p:nvSpPr>
          <p:cNvPr id="821" name="Google Shape;821;p96"/>
          <p:cNvSpPr txBox="1"/>
          <p:nvPr>
            <p:ph idx="1" type="body"/>
          </p:nvPr>
        </p:nvSpPr>
        <p:spPr>
          <a:xfrm>
            <a:off x="0" y="524700"/>
            <a:ext cx="9144000" cy="4618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 </a:t>
            </a:r>
            <a:endParaRPr/>
          </a:p>
        </p:txBody>
      </p:sp>
      <p:pic>
        <p:nvPicPr>
          <p:cNvPr id="822" name="Google Shape;822;p96"/>
          <p:cNvPicPr preferRelativeResize="0"/>
          <p:nvPr/>
        </p:nvPicPr>
        <p:blipFill rotWithShape="1">
          <a:blip r:embed="rId3">
            <a:alphaModFix/>
          </a:blip>
          <a:srcRect b="0" l="9133" r="10751" t="0"/>
          <a:stretch/>
        </p:blipFill>
        <p:spPr>
          <a:xfrm>
            <a:off x="5779250" y="524700"/>
            <a:ext cx="3232725" cy="3156200"/>
          </a:xfrm>
          <a:prstGeom prst="rect">
            <a:avLst/>
          </a:prstGeom>
          <a:noFill/>
          <a:ln>
            <a:noFill/>
          </a:ln>
        </p:spPr>
      </p:pic>
      <p:sp>
        <p:nvSpPr>
          <p:cNvPr id="823" name="Google Shape;823;p96"/>
          <p:cNvSpPr txBox="1"/>
          <p:nvPr/>
        </p:nvSpPr>
        <p:spPr>
          <a:xfrm>
            <a:off x="6369013" y="3636525"/>
            <a:ext cx="1922100" cy="31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B5394"/>
                </a:solidFill>
                <a:latin typeface="Source Sans Pro"/>
                <a:ea typeface="Source Sans Pro"/>
                <a:cs typeface="Source Sans Pro"/>
                <a:sym typeface="Source Sans Pro"/>
              </a:rPr>
              <a:t>Source : astron.nl</a:t>
            </a:r>
            <a:endParaRPr>
              <a:solidFill>
                <a:srgbClr val="0B5394"/>
              </a:solidFill>
              <a:latin typeface="Source Sans Pro"/>
              <a:ea typeface="Source Sans Pro"/>
              <a:cs typeface="Source Sans Pro"/>
              <a:sym typeface="Source Sans Pro"/>
            </a:endParaRPr>
          </a:p>
        </p:txBody>
      </p:sp>
      <p:sp>
        <p:nvSpPr>
          <p:cNvPr id="824" name="Google Shape;824;p96"/>
          <p:cNvSpPr txBox="1"/>
          <p:nvPr/>
        </p:nvSpPr>
        <p:spPr>
          <a:xfrm>
            <a:off x="36425" y="553700"/>
            <a:ext cx="5376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sp>
        <p:nvSpPr>
          <p:cNvPr id="825" name="Google Shape;825;p96"/>
          <p:cNvSpPr txBox="1"/>
          <p:nvPr/>
        </p:nvSpPr>
        <p:spPr>
          <a:xfrm>
            <a:off x="80150" y="590125"/>
            <a:ext cx="5646300" cy="32838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rgbClr val="212121"/>
              </a:buClr>
              <a:buSzPts val="1500"/>
              <a:buFont typeface="Proxima Nova"/>
              <a:buChar char="●"/>
            </a:pPr>
            <a:r>
              <a:rPr b="1" lang="en" sz="1500">
                <a:solidFill>
                  <a:schemeClr val="dk2"/>
                </a:solidFill>
                <a:latin typeface="Source Sans Pro"/>
                <a:ea typeface="Source Sans Pro"/>
                <a:cs typeface="Source Sans Pro"/>
                <a:sym typeface="Source Sans Pro"/>
              </a:rPr>
              <a:t>Pulsar timing</a:t>
            </a:r>
            <a:r>
              <a:rPr lang="en" sz="1500">
                <a:solidFill>
                  <a:schemeClr val="dk2"/>
                </a:solidFill>
                <a:latin typeface="Source Sans Pro"/>
                <a:ea typeface="Source Sans Pro"/>
                <a:cs typeface="Source Sans Pro"/>
                <a:sym typeface="Source Sans Pro"/>
              </a:rPr>
              <a:t> = Tracking of pulsar rotation by very accurately measuring pulse arrival times (TOAs)</a:t>
            </a:r>
            <a:endParaRPr sz="1500">
              <a:solidFill>
                <a:schemeClr val="dk2"/>
              </a:solidFill>
              <a:latin typeface="Source Sans Pro"/>
              <a:ea typeface="Source Sans Pro"/>
              <a:cs typeface="Source Sans Pro"/>
              <a:sym typeface="Source Sans Pro"/>
            </a:endParaRPr>
          </a:p>
          <a:p>
            <a:pPr indent="-342900" lvl="0" marL="457200" rtl="0" algn="l">
              <a:spcBef>
                <a:spcPts val="1000"/>
              </a:spcBef>
              <a:spcAft>
                <a:spcPts val="0"/>
              </a:spcAft>
              <a:buClr>
                <a:srgbClr val="212121"/>
              </a:buClr>
              <a:buSzPts val="1800"/>
              <a:buFont typeface="Source Sans Pro"/>
              <a:buChar char="●"/>
            </a:pPr>
            <a:r>
              <a:rPr lang="en" sz="1800">
                <a:solidFill>
                  <a:schemeClr val="dk2"/>
                </a:solidFill>
                <a:latin typeface="Source Sans Pro"/>
                <a:ea typeface="Source Sans Pro"/>
                <a:cs typeface="Source Sans Pro"/>
                <a:sym typeface="Source Sans Pro"/>
              </a:rPr>
              <a:t>Passing GWs induces a shift in Pulsar’s intrinsic spin frequency 𝜈</a:t>
            </a:r>
            <a:r>
              <a:rPr baseline="-25000" lang="en" sz="1800">
                <a:solidFill>
                  <a:schemeClr val="dk2"/>
                </a:solidFill>
                <a:latin typeface="Source Sans Pro"/>
                <a:ea typeface="Source Sans Pro"/>
                <a:cs typeface="Source Sans Pro"/>
                <a:sym typeface="Source Sans Pro"/>
              </a:rPr>
              <a:t>0</a:t>
            </a:r>
            <a:r>
              <a:rPr lang="en" sz="1800">
                <a:solidFill>
                  <a:schemeClr val="dk2"/>
                </a:solidFill>
                <a:latin typeface="Source Sans Pro"/>
                <a:ea typeface="Source Sans Pro"/>
                <a:cs typeface="Source Sans Pro"/>
                <a:sym typeface="Source Sans Pro"/>
              </a:rPr>
              <a:t> ➩ 𝜈(t)</a:t>
            </a:r>
            <a:endParaRPr sz="1800">
              <a:solidFill>
                <a:schemeClr val="dk2"/>
              </a:solidFill>
              <a:latin typeface="Source Sans Pro"/>
              <a:ea typeface="Source Sans Pro"/>
              <a:cs typeface="Source Sans Pro"/>
              <a:sym typeface="Source Sans Pro"/>
            </a:endParaRPr>
          </a:p>
          <a:p>
            <a:pPr indent="0" lvl="0" marL="457200" rtl="0" algn="l">
              <a:spcBef>
                <a:spcPts val="0"/>
              </a:spcBef>
              <a:spcAft>
                <a:spcPts val="0"/>
              </a:spcAft>
              <a:buNone/>
            </a:pPr>
            <a:r>
              <a:rPr lang="en" sz="1800">
                <a:solidFill>
                  <a:schemeClr val="dk2"/>
                </a:solidFill>
                <a:latin typeface="Source Sans Pro"/>
                <a:ea typeface="Source Sans Pro"/>
                <a:cs typeface="Source Sans Pro"/>
                <a:sym typeface="Source Sans Pro"/>
              </a:rPr>
              <a:t> </a:t>
            </a:r>
            <a:endParaRPr sz="1800">
              <a:solidFill>
                <a:schemeClr val="dk2"/>
              </a:solidFill>
              <a:latin typeface="Source Sans Pro"/>
              <a:ea typeface="Source Sans Pro"/>
              <a:cs typeface="Source Sans Pro"/>
              <a:sym typeface="Source Sans Pro"/>
            </a:endParaRPr>
          </a:p>
          <a:p>
            <a:pPr indent="-342900" lvl="0" marL="457200" rtl="0" algn="l">
              <a:spcBef>
                <a:spcPts val="0"/>
              </a:spcBef>
              <a:spcAft>
                <a:spcPts val="0"/>
              </a:spcAft>
              <a:buClr>
                <a:schemeClr val="dk2"/>
              </a:buClr>
              <a:buSzPts val="1800"/>
              <a:buFont typeface="Source Sans Pro"/>
              <a:buChar char="●"/>
            </a:pPr>
            <a:r>
              <a:rPr lang="en" sz="1800">
                <a:solidFill>
                  <a:schemeClr val="dk2"/>
                </a:solidFill>
                <a:latin typeface="Source Sans Pro"/>
                <a:ea typeface="Source Sans Pro"/>
                <a:cs typeface="Source Sans Pro"/>
                <a:sym typeface="Source Sans Pro"/>
              </a:rPr>
              <a:t>Timing residuals, induced by GWs, are given by </a:t>
            </a:r>
            <a:br>
              <a:rPr lang="en" sz="1800">
                <a:solidFill>
                  <a:schemeClr val="dk2"/>
                </a:solidFill>
                <a:latin typeface="Source Sans Pro"/>
                <a:ea typeface="Source Sans Pro"/>
                <a:cs typeface="Source Sans Pro"/>
                <a:sym typeface="Source Sans Pro"/>
              </a:rPr>
            </a:br>
            <a:r>
              <a:rPr lang="en" sz="1800">
                <a:solidFill>
                  <a:schemeClr val="dk2"/>
                </a:solidFill>
                <a:latin typeface="Source Sans Pro"/>
                <a:ea typeface="Source Sans Pro"/>
                <a:cs typeface="Source Sans Pro"/>
                <a:sym typeface="Source Sans Pro"/>
              </a:rPr>
              <a:t>the time integral  of Δ𝜈</a:t>
            </a:r>
            <a:r>
              <a:rPr baseline="-25000" lang="en" sz="1800">
                <a:solidFill>
                  <a:schemeClr val="dk2"/>
                </a:solidFill>
                <a:latin typeface="Source Sans Pro"/>
                <a:ea typeface="Source Sans Pro"/>
                <a:cs typeface="Source Sans Pro"/>
                <a:sym typeface="Source Sans Pro"/>
              </a:rPr>
              <a:t>0</a:t>
            </a:r>
            <a:r>
              <a:rPr lang="en" sz="1800">
                <a:solidFill>
                  <a:schemeClr val="dk2"/>
                </a:solidFill>
                <a:latin typeface="Source Sans Pro"/>
                <a:ea typeface="Source Sans Pro"/>
                <a:cs typeface="Source Sans Pro"/>
                <a:sym typeface="Source Sans Pro"/>
              </a:rPr>
              <a:t>/𝜈</a:t>
            </a:r>
            <a:r>
              <a:rPr baseline="-25000" lang="en" sz="1800">
                <a:solidFill>
                  <a:schemeClr val="dk2"/>
                </a:solidFill>
                <a:latin typeface="Source Sans Pro"/>
                <a:ea typeface="Source Sans Pro"/>
                <a:cs typeface="Source Sans Pro"/>
                <a:sym typeface="Source Sans Pro"/>
              </a:rPr>
              <a:t>0</a:t>
            </a:r>
            <a:r>
              <a:rPr lang="en" sz="1800">
                <a:solidFill>
                  <a:schemeClr val="dk2"/>
                </a:solidFill>
                <a:latin typeface="Source Sans Pro"/>
                <a:ea typeface="Source Sans Pro"/>
                <a:cs typeface="Source Sans Pro"/>
                <a:sym typeface="Source Sans Pro"/>
              </a:rPr>
              <a:t>.</a:t>
            </a:r>
            <a:endParaRPr sz="1800">
              <a:solidFill>
                <a:schemeClr val="dk2"/>
              </a:solidFill>
              <a:latin typeface="Source Sans Pro"/>
              <a:ea typeface="Source Sans Pro"/>
              <a:cs typeface="Source Sans Pro"/>
              <a:sym typeface="Source Sans Pro"/>
            </a:endParaRPr>
          </a:p>
          <a:p>
            <a:pPr indent="0" lvl="0" marL="457200" rtl="0" algn="l">
              <a:spcBef>
                <a:spcPts val="0"/>
              </a:spcBef>
              <a:spcAft>
                <a:spcPts val="0"/>
              </a:spcAft>
              <a:buNone/>
            </a:pPr>
            <a:r>
              <a:t/>
            </a:r>
            <a:endParaRPr sz="1800">
              <a:solidFill>
                <a:schemeClr val="dk2"/>
              </a:solidFill>
              <a:latin typeface="Source Sans Pro"/>
              <a:ea typeface="Source Sans Pro"/>
              <a:cs typeface="Source Sans Pro"/>
              <a:sym typeface="Source Sans Pro"/>
            </a:endParaRPr>
          </a:p>
          <a:p>
            <a:pPr indent="-342900" lvl="0" marL="457200" rtl="0" algn="l">
              <a:spcBef>
                <a:spcPts val="0"/>
              </a:spcBef>
              <a:spcAft>
                <a:spcPts val="0"/>
              </a:spcAft>
              <a:buClr>
                <a:schemeClr val="dk2"/>
              </a:buClr>
              <a:buSzPts val="1800"/>
              <a:buFont typeface="Source Sans Pro"/>
              <a:buChar char="●"/>
            </a:pPr>
            <a:r>
              <a:rPr b="1" lang="en" sz="1800">
                <a:solidFill>
                  <a:srgbClr val="0B5394"/>
                </a:solidFill>
                <a:latin typeface="Source Sans Pro"/>
                <a:ea typeface="Source Sans Pro"/>
                <a:cs typeface="Source Sans Pro"/>
                <a:sym typeface="Source Sans Pro"/>
              </a:rPr>
              <a:t>Timing Residual</a:t>
            </a:r>
            <a:r>
              <a:rPr lang="en" sz="1800">
                <a:solidFill>
                  <a:schemeClr val="dk1"/>
                </a:solidFill>
                <a:latin typeface="Source Sans Pro"/>
                <a:ea typeface="Source Sans Pro"/>
                <a:cs typeface="Source Sans Pro"/>
                <a:sym typeface="Source Sans Pro"/>
              </a:rPr>
              <a:t>  </a:t>
            </a:r>
            <a:r>
              <a:rPr b="1" lang="en" sz="1800">
                <a:solidFill>
                  <a:srgbClr val="0B5394"/>
                </a:solidFill>
                <a:latin typeface="Source Sans Pro"/>
                <a:ea typeface="Source Sans Pro"/>
                <a:cs typeface="Source Sans Pro"/>
                <a:sym typeface="Source Sans Pro"/>
              </a:rPr>
              <a:t>R(t)</a:t>
            </a:r>
            <a:r>
              <a:rPr lang="en" sz="1800">
                <a:solidFill>
                  <a:srgbClr val="0B5394"/>
                </a:solidFill>
                <a:latin typeface="Source Sans Pro"/>
                <a:ea typeface="Source Sans Pro"/>
                <a:cs typeface="Source Sans Pro"/>
                <a:sym typeface="Source Sans Pro"/>
              </a:rPr>
              <a:t>:</a:t>
            </a:r>
            <a:endParaRPr sz="1800">
              <a:solidFill>
                <a:srgbClr val="0B5394"/>
              </a:solidFill>
              <a:latin typeface="Source Sans Pro"/>
              <a:ea typeface="Source Sans Pro"/>
              <a:cs typeface="Source Sans Pro"/>
              <a:sym typeface="Source Sans Pro"/>
            </a:endParaRPr>
          </a:p>
          <a:p>
            <a:pPr indent="0" lvl="0" marL="457200" rtl="0" algn="l">
              <a:spcBef>
                <a:spcPts val="0"/>
              </a:spcBef>
              <a:spcAft>
                <a:spcPts val="0"/>
              </a:spcAft>
              <a:buNone/>
            </a:pPr>
            <a:r>
              <a:t/>
            </a:r>
            <a:endParaRPr sz="1800">
              <a:solidFill>
                <a:srgbClr val="0B5394"/>
              </a:solidFill>
              <a:latin typeface="Source Sans Pro"/>
              <a:ea typeface="Source Sans Pro"/>
              <a:cs typeface="Source Sans Pro"/>
              <a:sym typeface="Source Sans Pro"/>
            </a:endParaRPr>
          </a:p>
          <a:p>
            <a:pPr indent="0" lvl="0" marL="0" rtl="0" algn="l">
              <a:spcBef>
                <a:spcPts val="0"/>
              </a:spcBef>
              <a:spcAft>
                <a:spcPts val="0"/>
              </a:spcAft>
              <a:buNone/>
            </a:pPr>
            <a:r>
              <a:t/>
            </a:r>
            <a:endParaRPr sz="1900">
              <a:solidFill>
                <a:srgbClr val="741B47"/>
              </a:solidFill>
              <a:latin typeface="Lora"/>
              <a:ea typeface="Lora"/>
              <a:cs typeface="Lora"/>
              <a:sym typeface="Lora"/>
            </a:endParaRPr>
          </a:p>
        </p:txBody>
      </p:sp>
      <p:pic>
        <p:nvPicPr>
          <p:cNvPr id="826" name="Google Shape;826;p96"/>
          <p:cNvPicPr preferRelativeResize="0"/>
          <p:nvPr/>
        </p:nvPicPr>
        <p:blipFill>
          <a:blip r:embed="rId4">
            <a:alphaModFix/>
          </a:blip>
          <a:stretch>
            <a:fillRect/>
          </a:stretch>
        </p:blipFill>
        <p:spPr>
          <a:xfrm>
            <a:off x="5631925" y="3949425"/>
            <a:ext cx="3527375" cy="1194075"/>
          </a:xfrm>
          <a:prstGeom prst="rect">
            <a:avLst/>
          </a:prstGeom>
          <a:noFill/>
          <a:ln>
            <a:noFill/>
          </a:ln>
        </p:spPr>
      </p:pic>
      <p:sp>
        <p:nvSpPr>
          <p:cNvPr id="827" name="Google Shape;827;p9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828" name="Google Shape;828;p96"/>
          <p:cNvSpPr txBox="1"/>
          <p:nvPr/>
        </p:nvSpPr>
        <p:spPr>
          <a:xfrm>
            <a:off x="215000" y="4284275"/>
            <a:ext cx="53766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2"/>
              </a:buClr>
              <a:buSzPts val="1100"/>
              <a:buFont typeface="Arial"/>
              <a:buNone/>
            </a:pPr>
            <a:r>
              <a:rPr lang="en">
                <a:solidFill>
                  <a:schemeClr val="dk2"/>
                </a:solidFill>
                <a:latin typeface="Source Sans Pro"/>
                <a:ea typeface="Source Sans Pro"/>
                <a:cs typeface="Source Sans Pro"/>
                <a:sym typeface="Source Sans Pro"/>
              </a:rPr>
              <a:t> </a:t>
            </a:r>
            <a:r>
              <a:rPr lang="en" sz="1900">
                <a:solidFill>
                  <a:srgbClr val="741B47"/>
                </a:solidFill>
                <a:latin typeface="Lora"/>
                <a:ea typeface="Lora"/>
                <a:cs typeface="Lora"/>
                <a:sym typeface="Lora"/>
              </a:rPr>
              <a:t> </a:t>
            </a:r>
            <a:r>
              <a:rPr i="1" lang="en" sz="1900">
                <a:solidFill>
                  <a:srgbClr val="741B47"/>
                </a:solidFill>
                <a:latin typeface="Lora"/>
                <a:ea typeface="Lora"/>
                <a:cs typeface="Lora"/>
                <a:sym typeface="Lora"/>
              </a:rPr>
              <a:t>[ </a:t>
            </a:r>
            <a:r>
              <a:rPr i="1" lang="en">
                <a:solidFill>
                  <a:srgbClr val="741B47"/>
                </a:solidFill>
                <a:highlight>
                  <a:srgbClr val="FFFFFF"/>
                </a:highlight>
                <a:latin typeface="Lora"/>
                <a:ea typeface="Lora"/>
                <a:cs typeface="Lora"/>
                <a:sym typeface="Lora"/>
              </a:rPr>
              <a:t>Hobbs, &amp; Dai  2017 (</a:t>
            </a:r>
            <a:r>
              <a:rPr lang="en" sz="1100" u="sng">
                <a:solidFill>
                  <a:srgbClr val="38761D"/>
                </a:solidFill>
                <a:hlinkClick r:id="rId5">
                  <a:extLst>
                    <a:ext uri="{A12FA001-AC4F-418D-AE19-62706E023703}">
                      <ahyp:hlinkClr val="tx"/>
                    </a:ext>
                  </a:extLst>
                </a:hlinkClick>
              </a:rPr>
              <a:t>arXiv:1707.01615</a:t>
            </a:r>
            <a:r>
              <a:rPr i="1" lang="en">
                <a:solidFill>
                  <a:srgbClr val="741B47"/>
                </a:solidFill>
                <a:highlight>
                  <a:srgbClr val="FFFFFF"/>
                </a:highlight>
                <a:latin typeface="Lora"/>
                <a:ea typeface="Lora"/>
                <a:cs typeface="Lora"/>
                <a:sym typeface="Lora"/>
              </a:rPr>
              <a:t>) </a:t>
            </a:r>
            <a:br>
              <a:rPr i="1" lang="en">
                <a:solidFill>
                  <a:srgbClr val="741B47"/>
                </a:solidFill>
                <a:highlight>
                  <a:srgbClr val="FFFFFF"/>
                </a:highlight>
                <a:latin typeface="Lora"/>
                <a:ea typeface="Lora"/>
                <a:cs typeface="Lora"/>
                <a:sym typeface="Lora"/>
              </a:rPr>
            </a:br>
            <a:r>
              <a:rPr i="1" lang="en">
                <a:solidFill>
                  <a:srgbClr val="741B47"/>
                </a:solidFill>
                <a:highlight>
                  <a:srgbClr val="FFFFFF"/>
                </a:highlight>
                <a:latin typeface="Lora"/>
                <a:ea typeface="Lora"/>
                <a:cs typeface="Lora"/>
                <a:sym typeface="Lora"/>
              </a:rPr>
              <a:t> </a:t>
            </a:r>
            <a:r>
              <a:rPr i="1" lang="en" sz="1500">
                <a:solidFill>
                  <a:srgbClr val="741B47"/>
                </a:solidFill>
                <a:highlight>
                  <a:srgbClr val="FFFFFF"/>
                </a:highlight>
                <a:latin typeface="Lora"/>
                <a:ea typeface="Lora"/>
                <a:cs typeface="Lora"/>
                <a:sym typeface="Lora"/>
              </a:rPr>
              <a:t>( </a:t>
            </a:r>
            <a:r>
              <a:rPr i="1" lang="en" sz="1200">
                <a:solidFill>
                  <a:srgbClr val="FF0000"/>
                </a:solidFill>
                <a:highlight>
                  <a:srgbClr val="FFFFFF"/>
                </a:highlight>
                <a:latin typeface="Lora"/>
                <a:ea typeface="Lora"/>
                <a:cs typeface="Lora"/>
                <a:sym typeface="Lora"/>
              </a:rPr>
              <a:t>We model the expected  R(t) from SMBH Binaries using GR approaches </a:t>
            </a:r>
            <a:r>
              <a:rPr i="1" lang="en" sz="1500">
                <a:solidFill>
                  <a:srgbClr val="741B47"/>
                </a:solidFill>
                <a:highlight>
                  <a:srgbClr val="FFFFFF"/>
                </a:highlight>
                <a:latin typeface="Lora"/>
                <a:ea typeface="Lora"/>
                <a:cs typeface="Lora"/>
                <a:sym typeface="Lora"/>
              </a:rPr>
              <a:t>)</a:t>
            </a:r>
            <a:endParaRPr i="1">
              <a:latin typeface="Source Sans Pro"/>
              <a:ea typeface="Source Sans Pro"/>
              <a:cs typeface="Source Sans Pro"/>
              <a:sym typeface="Source Sans Pro"/>
            </a:endParaRPr>
          </a:p>
        </p:txBody>
      </p:sp>
      <p:pic>
        <p:nvPicPr>
          <p:cNvPr descr="R(t)=\int_0^t \, \frac{\nu_0-\nu(t^\prime)}{\nu_0} \, d t^\prime" id="829" name="Google Shape;829;p96" title="MathEquation,#000000"/>
          <p:cNvPicPr preferRelativeResize="0"/>
          <p:nvPr/>
        </p:nvPicPr>
        <p:blipFill>
          <a:blip r:embed="rId6">
            <a:alphaModFix/>
          </a:blip>
          <a:stretch>
            <a:fillRect/>
          </a:stretch>
        </p:blipFill>
        <p:spPr>
          <a:xfrm>
            <a:off x="1230725" y="3636525"/>
            <a:ext cx="2656702" cy="524700"/>
          </a:xfrm>
          <a:prstGeom prst="rect">
            <a:avLst/>
          </a:prstGeom>
          <a:noFill/>
          <a:ln>
            <a:noFill/>
          </a:ln>
        </p:spPr>
      </p:pic>
      <p:cxnSp>
        <p:nvCxnSpPr>
          <p:cNvPr id="830" name="Google Shape;830;p96"/>
          <p:cNvCxnSpPr/>
          <p:nvPr/>
        </p:nvCxnSpPr>
        <p:spPr>
          <a:xfrm flipH="1">
            <a:off x="3024325" y="3101550"/>
            <a:ext cx="610500" cy="519300"/>
          </a:xfrm>
          <a:prstGeom prst="straightConnector1">
            <a:avLst/>
          </a:prstGeom>
          <a:noFill/>
          <a:ln cap="flat" cmpd="sng" w="19050">
            <a:solidFill>
              <a:srgbClr val="0B5394"/>
            </a:solidFill>
            <a:prstDash val="solid"/>
            <a:round/>
            <a:headEnd len="med" w="med" type="none"/>
            <a:tailEnd len="med" w="med" type="stealth"/>
          </a:ln>
        </p:spPr>
      </p:cxnSp>
      <p:pic>
        <p:nvPicPr>
          <p:cNvPr id="831" name="Google Shape;831;p96"/>
          <p:cNvPicPr preferRelativeResize="0"/>
          <p:nvPr/>
        </p:nvPicPr>
        <p:blipFill>
          <a:blip r:embed="rId7">
            <a:alphaModFix/>
          </a:blip>
          <a:stretch>
            <a:fillRect/>
          </a:stretch>
        </p:blipFill>
        <p:spPr>
          <a:xfrm>
            <a:off x="2439450" y="1579826"/>
            <a:ext cx="2973575" cy="46505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35" name="Shape 835"/>
        <p:cNvGrpSpPr/>
        <p:nvPr/>
      </p:nvGrpSpPr>
      <p:grpSpPr>
        <a:xfrm>
          <a:off x="0" y="0"/>
          <a:ext cx="0" cy="0"/>
          <a:chOff x="0" y="0"/>
          <a:chExt cx="0" cy="0"/>
        </a:xfrm>
      </p:grpSpPr>
      <p:pic>
        <p:nvPicPr>
          <p:cNvPr id="836" name="Google Shape;836;p97"/>
          <p:cNvPicPr preferRelativeResize="0"/>
          <p:nvPr/>
        </p:nvPicPr>
        <p:blipFill>
          <a:blip r:embed="rId3">
            <a:alphaModFix/>
          </a:blip>
          <a:stretch>
            <a:fillRect/>
          </a:stretch>
        </p:blipFill>
        <p:spPr>
          <a:xfrm>
            <a:off x="4922850" y="745488"/>
            <a:ext cx="2533275" cy="1531825"/>
          </a:xfrm>
          <a:prstGeom prst="rect">
            <a:avLst/>
          </a:prstGeom>
          <a:noFill/>
          <a:ln>
            <a:noFill/>
          </a:ln>
          <a:effectLst>
            <a:outerShdw blurRad="57150" rotWithShape="0" algn="bl" dir="5400000" dist="19050">
              <a:srgbClr val="000000">
                <a:alpha val="50000"/>
              </a:srgbClr>
            </a:outerShdw>
          </a:effectLst>
        </p:spPr>
      </p:pic>
      <p:sp>
        <p:nvSpPr>
          <p:cNvPr id="837" name="Google Shape;837;p97"/>
          <p:cNvSpPr txBox="1"/>
          <p:nvPr/>
        </p:nvSpPr>
        <p:spPr>
          <a:xfrm>
            <a:off x="0" y="-1"/>
            <a:ext cx="3941400" cy="52950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br>
              <a:rPr lang="en" sz="1800">
                <a:solidFill>
                  <a:srgbClr val="202729"/>
                </a:solidFill>
              </a:rPr>
            </a:br>
            <a:endParaRPr sz="1800">
              <a:solidFill>
                <a:srgbClr val="202729"/>
              </a:solidFill>
            </a:endParaRPr>
          </a:p>
          <a:p>
            <a:pPr indent="-361950" lvl="0" marL="457200" rtl="0" algn="l">
              <a:spcBef>
                <a:spcPts val="0"/>
              </a:spcBef>
              <a:spcAft>
                <a:spcPts val="0"/>
              </a:spcAft>
              <a:buClr>
                <a:srgbClr val="202729"/>
              </a:buClr>
              <a:buSzPts val="2100"/>
              <a:buChar char="❏"/>
            </a:pPr>
            <a:r>
              <a:rPr lang="en" sz="2000">
                <a:solidFill>
                  <a:srgbClr val="202729"/>
                </a:solidFill>
              </a:rPr>
              <a:t> </a:t>
            </a:r>
            <a:r>
              <a:rPr lang="en" sz="2300">
                <a:solidFill>
                  <a:srgbClr val="202729"/>
                </a:solidFill>
              </a:rPr>
              <a:t>To begin with SGWB appears as a </a:t>
            </a:r>
            <a:r>
              <a:rPr lang="en" sz="2100"/>
              <a:t>noise in individual pulsars!</a:t>
            </a:r>
            <a:endParaRPr sz="2100"/>
          </a:p>
          <a:p>
            <a:pPr indent="0" lvl="0" marL="457200" rtl="0" algn="l">
              <a:spcBef>
                <a:spcPts val="0"/>
              </a:spcBef>
              <a:spcAft>
                <a:spcPts val="0"/>
              </a:spcAft>
              <a:buNone/>
            </a:pPr>
            <a:r>
              <a:t/>
            </a:r>
            <a:endParaRPr sz="2100"/>
          </a:p>
          <a:p>
            <a:pPr indent="0" lvl="0" marL="0" rtl="0" algn="l">
              <a:spcBef>
                <a:spcPts val="0"/>
              </a:spcBef>
              <a:spcAft>
                <a:spcPts val="0"/>
              </a:spcAft>
              <a:buNone/>
            </a:pPr>
            <a:r>
              <a:rPr lang="en" sz="2100"/>
              <a:t>→ A common noise-like signal</a:t>
            </a:r>
            <a:br>
              <a:rPr lang="en" sz="2100"/>
            </a:br>
            <a:endParaRPr sz="2100"/>
          </a:p>
          <a:p>
            <a:pPr indent="0" lvl="0" marL="0" rtl="0" algn="l">
              <a:spcBef>
                <a:spcPts val="0"/>
              </a:spcBef>
              <a:spcAft>
                <a:spcPts val="0"/>
              </a:spcAft>
              <a:buNone/>
            </a:pPr>
            <a:r>
              <a:rPr lang="en" sz="2100"/>
              <a:t>→  Spatially correlated noise yielding GW detection </a:t>
            </a:r>
            <a:br>
              <a:rPr lang="en" sz="2100"/>
            </a:br>
            <a:endParaRPr sz="2100"/>
          </a:p>
          <a:p>
            <a:pPr indent="0" lvl="0" marL="0" rtl="0" algn="l">
              <a:spcBef>
                <a:spcPts val="0"/>
              </a:spcBef>
              <a:spcAft>
                <a:spcPts val="0"/>
              </a:spcAft>
              <a:buNone/>
            </a:pPr>
            <a:r>
              <a:t/>
            </a:r>
            <a:endParaRPr sz="2400">
              <a:solidFill>
                <a:srgbClr val="202729"/>
              </a:solidFill>
            </a:endParaRPr>
          </a:p>
          <a:p>
            <a:pPr indent="0" lvl="0" marL="0" rtl="0" algn="l">
              <a:spcBef>
                <a:spcPts val="0"/>
              </a:spcBef>
              <a:spcAft>
                <a:spcPts val="0"/>
              </a:spcAft>
              <a:buNone/>
            </a:pPr>
            <a:r>
              <a:t/>
            </a:r>
            <a:endParaRPr sz="2200">
              <a:solidFill>
                <a:srgbClr val="202729"/>
              </a:solidFill>
              <a:latin typeface="Source Sans Pro"/>
              <a:ea typeface="Source Sans Pro"/>
              <a:cs typeface="Source Sans Pro"/>
              <a:sym typeface="Source Sans Pro"/>
            </a:endParaRPr>
          </a:p>
          <a:p>
            <a:pPr indent="0" lvl="0" marL="0" rtl="0" algn="l">
              <a:spcBef>
                <a:spcPts val="0"/>
              </a:spcBef>
              <a:spcAft>
                <a:spcPts val="0"/>
              </a:spcAft>
              <a:buNone/>
            </a:pPr>
            <a:r>
              <a:t/>
            </a:r>
            <a:endParaRPr sz="1900">
              <a:solidFill>
                <a:srgbClr val="202729"/>
              </a:solidFill>
              <a:latin typeface="Source Sans Pro"/>
              <a:ea typeface="Source Sans Pro"/>
              <a:cs typeface="Source Sans Pro"/>
              <a:sym typeface="Source Sans Pro"/>
            </a:endParaRPr>
          </a:p>
          <a:p>
            <a:pPr indent="0" lvl="0" marL="0" rtl="0" algn="l">
              <a:spcBef>
                <a:spcPts val="0"/>
              </a:spcBef>
              <a:spcAft>
                <a:spcPts val="0"/>
              </a:spcAft>
              <a:buNone/>
            </a:pPr>
            <a:r>
              <a:t/>
            </a:r>
            <a:endParaRPr sz="1900">
              <a:solidFill>
                <a:srgbClr val="202729"/>
              </a:solidFill>
              <a:latin typeface="Source Sans Pro"/>
              <a:ea typeface="Source Sans Pro"/>
              <a:cs typeface="Source Sans Pro"/>
              <a:sym typeface="Source Sans Pro"/>
            </a:endParaRPr>
          </a:p>
          <a:p>
            <a:pPr indent="0" lvl="0" marL="0" rtl="0" algn="l">
              <a:spcBef>
                <a:spcPts val="0"/>
              </a:spcBef>
              <a:spcAft>
                <a:spcPts val="0"/>
              </a:spcAft>
              <a:buNone/>
            </a:pPr>
            <a:r>
              <a:t/>
            </a:r>
            <a:endParaRPr sz="1900">
              <a:solidFill>
                <a:srgbClr val="202729"/>
              </a:solidFill>
              <a:latin typeface="Source Sans Pro"/>
              <a:ea typeface="Source Sans Pro"/>
              <a:cs typeface="Source Sans Pro"/>
              <a:sym typeface="Source Sans Pro"/>
            </a:endParaRPr>
          </a:p>
        </p:txBody>
      </p:sp>
      <p:sp>
        <p:nvSpPr>
          <p:cNvPr id="838" name="Google Shape;838;p97"/>
          <p:cNvSpPr txBox="1"/>
          <p:nvPr/>
        </p:nvSpPr>
        <p:spPr>
          <a:xfrm>
            <a:off x="5014050" y="4639250"/>
            <a:ext cx="2954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000">
              <a:solidFill>
                <a:srgbClr val="741B47"/>
              </a:solidFill>
              <a:latin typeface="Source Sans Pro"/>
              <a:ea typeface="Source Sans Pro"/>
              <a:cs typeface="Source Sans Pro"/>
              <a:sym typeface="Source Sans Pro"/>
            </a:endParaRPr>
          </a:p>
        </p:txBody>
      </p:sp>
      <p:sp>
        <p:nvSpPr>
          <p:cNvPr id="839" name="Google Shape;839;p97"/>
          <p:cNvSpPr txBox="1"/>
          <p:nvPr/>
        </p:nvSpPr>
        <p:spPr>
          <a:xfrm>
            <a:off x="8907025" y="4881200"/>
            <a:ext cx="656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840" name="Google Shape;840;p97"/>
          <p:cNvSpPr txBox="1"/>
          <p:nvPr/>
        </p:nvSpPr>
        <p:spPr>
          <a:xfrm>
            <a:off x="1675625" y="4172950"/>
            <a:ext cx="3204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rgbClr val="980000"/>
              </a:solidFill>
              <a:latin typeface="Open Sans"/>
              <a:ea typeface="Open Sans"/>
              <a:cs typeface="Open Sans"/>
              <a:sym typeface="Open Sans"/>
            </a:endParaRPr>
          </a:p>
        </p:txBody>
      </p:sp>
      <p:sp>
        <p:nvSpPr>
          <p:cNvPr id="841" name="Google Shape;841;p9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842" name="Google Shape;842;p97"/>
          <p:cNvPicPr preferRelativeResize="0"/>
          <p:nvPr/>
        </p:nvPicPr>
        <p:blipFill>
          <a:blip r:embed="rId4">
            <a:alphaModFix/>
          </a:blip>
          <a:stretch>
            <a:fillRect/>
          </a:stretch>
        </p:blipFill>
        <p:spPr>
          <a:xfrm>
            <a:off x="4572000" y="2219275"/>
            <a:ext cx="4212426" cy="2837550"/>
          </a:xfrm>
          <a:prstGeom prst="rect">
            <a:avLst/>
          </a:prstGeom>
          <a:noFill/>
          <a:ln>
            <a:noFill/>
          </a:ln>
        </p:spPr>
      </p:pic>
      <p:sp>
        <p:nvSpPr>
          <p:cNvPr id="843" name="Google Shape;843;p97"/>
          <p:cNvSpPr txBox="1"/>
          <p:nvPr/>
        </p:nvSpPr>
        <p:spPr>
          <a:xfrm>
            <a:off x="7663025" y="1122700"/>
            <a:ext cx="13581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980000"/>
                </a:solidFill>
                <a:latin typeface="Open Sans"/>
                <a:ea typeface="Open Sans"/>
                <a:cs typeface="Open Sans"/>
                <a:sym typeface="Open Sans"/>
              </a:rPr>
              <a:t>Courtesy</a:t>
            </a:r>
            <a:r>
              <a:rPr lang="en">
                <a:solidFill>
                  <a:srgbClr val="980000"/>
                </a:solidFill>
                <a:latin typeface="Open Sans"/>
                <a:ea typeface="Open Sans"/>
                <a:cs typeface="Open Sans"/>
                <a:sym typeface="Open Sans"/>
              </a:rPr>
              <a:t>: Web</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p:txBody>
      </p:sp>
      <p:sp>
        <p:nvSpPr>
          <p:cNvPr id="844" name="Google Shape;844;p97"/>
          <p:cNvSpPr txBox="1"/>
          <p:nvPr>
            <p:ph idx="2" type="body"/>
          </p:nvPr>
        </p:nvSpPr>
        <p:spPr>
          <a:xfrm>
            <a:off x="4055675" y="1239550"/>
            <a:ext cx="39999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845" name="Google Shape;845;p97"/>
          <p:cNvSpPr txBox="1"/>
          <p:nvPr/>
        </p:nvSpPr>
        <p:spPr>
          <a:xfrm>
            <a:off x="4382225" y="0"/>
            <a:ext cx="4402200" cy="7389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rgbClr val="FF0000"/>
              </a:buClr>
              <a:buSzPts val="1800"/>
              <a:buFont typeface="Caveat"/>
              <a:buChar char="●"/>
            </a:pPr>
            <a:r>
              <a:rPr lang="en" sz="1800" u="sng">
                <a:solidFill>
                  <a:srgbClr val="FF0000"/>
                </a:solidFill>
                <a:latin typeface="Caveat"/>
                <a:ea typeface="Caveat"/>
                <a:cs typeface="Caveat"/>
                <a:sym typeface="Caveat"/>
              </a:rPr>
              <a:t>PTAs  are sensitive to broadly 3 Types of  persistent GW signals </a:t>
            </a:r>
            <a:endParaRPr u="sng">
              <a:solidFill>
                <a:srgbClr val="FF0000"/>
              </a:solidFill>
              <a:latin typeface="Caveat"/>
              <a:ea typeface="Caveat"/>
              <a:cs typeface="Caveat"/>
              <a:sym typeface="Caveat"/>
            </a:endParaRPr>
          </a:p>
        </p:txBody>
      </p:sp>
      <p:sp>
        <p:nvSpPr>
          <p:cNvPr id="846" name="Google Shape;846;p97"/>
          <p:cNvSpPr txBox="1"/>
          <p:nvPr/>
        </p:nvSpPr>
        <p:spPr>
          <a:xfrm>
            <a:off x="61800" y="3565800"/>
            <a:ext cx="38178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0000FF"/>
                </a:solidFill>
                <a:latin typeface="Caveat"/>
                <a:ea typeface="Caveat"/>
                <a:cs typeface="Caveat"/>
                <a:sym typeface="Caveat"/>
              </a:rPr>
              <a:t>When this happens, we will inaugurate the era of nano-hertz GW astronomy</a:t>
            </a:r>
            <a:endParaRPr sz="2200">
              <a:solidFill>
                <a:srgbClr val="0000FF"/>
              </a:solidFill>
              <a:latin typeface="Caveat"/>
              <a:ea typeface="Caveat"/>
              <a:cs typeface="Caveat"/>
              <a:sym typeface="Caveat"/>
            </a:endParaRPr>
          </a:p>
        </p:txBody>
      </p:sp>
      <p:sp>
        <p:nvSpPr>
          <p:cNvPr id="847" name="Google Shape;847;p97"/>
          <p:cNvSpPr txBox="1"/>
          <p:nvPr/>
        </p:nvSpPr>
        <p:spPr>
          <a:xfrm>
            <a:off x="305625" y="4481000"/>
            <a:ext cx="3082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We are NOT there yet 😊</a:t>
            </a:r>
            <a:endParaRPr>
              <a:latin typeface="Open Sans"/>
              <a:ea typeface="Open Sans"/>
              <a:cs typeface="Open Sans"/>
              <a:sym typeface="Open Sans"/>
            </a:endParaRPr>
          </a:p>
        </p:txBody>
      </p:sp>
      <p:sp>
        <p:nvSpPr>
          <p:cNvPr id="848" name="Google Shape;848;p97"/>
          <p:cNvSpPr txBox="1"/>
          <p:nvPr/>
        </p:nvSpPr>
        <p:spPr>
          <a:xfrm>
            <a:off x="0" y="0"/>
            <a:ext cx="54102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202729"/>
                </a:solidFill>
              </a:rPr>
              <a:t> </a:t>
            </a:r>
            <a:r>
              <a:rPr i="1" lang="en">
                <a:solidFill>
                  <a:srgbClr val="980000"/>
                </a:solidFill>
              </a:rPr>
              <a:t>We DO NOT detect </a:t>
            </a:r>
            <a:r>
              <a:rPr i="1" lang="en" u="sng">
                <a:solidFill>
                  <a:srgbClr val="980000"/>
                </a:solidFill>
              </a:rPr>
              <a:t>transient</a:t>
            </a:r>
            <a:r>
              <a:rPr i="1" lang="en">
                <a:solidFill>
                  <a:srgbClr val="980000"/>
                </a:solidFill>
              </a:rPr>
              <a:t> high-significance events</a:t>
            </a:r>
            <a:r>
              <a:rPr i="1" lang="en">
                <a:solidFill>
                  <a:srgbClr val="222222"/>
                </a:solidFill>
              </a:rPr>
              <a:t> </a:t>
            </a:r>
            <a:br>
              <a:rPr i="1" lang="en">
                <a:solidFill>
                  <a:srgbClr val="222222"/>
                </a:solidFill>
              </a:rPr>
            </a:br>
            <a:endParaRPr i="1">
              <a:solidFill>
                <a:srgbClr val="22222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sp>
        <p:nvSpPr>
          <p:cNvPr id="853" name="Google Shape;853;p98"/>
          <p:cNvSpPr txBox="1"/>
          <p:nvPr>
            <p:ph idx="1" type="body"/>
          </p:nvPr>
        </p:nvSpPr>
        <p:spPr>
          <a:xfrm>
            <a:off x="414000" y="3986125"/>
            <a:ext cx="8730000" cy="1068300"/>
          </a:xfrm>
          <a:prstGeom prst="rect">
            <a:avLst/>
          </a:prstGeom>
        </p:spPr>
        <p:txBody>
          <a:bodyPr anchorCtr="0" anchor="ctr" bIns="91425" lIns="91425" spcFirstLastPara="1" rIns="91425" wrap="square" tIns="91425">
            <a:normAutofit fontScale="40000" lnSpcReduction="20000"/>
          </a:bodyPr>
          <a:lstStyle/>
          <a:p>
            <a:pPr indent="0" lvl="0" marL="0" rtl="0" algn="l">
              <a:spcBef>
                <a:spcPts val="0"/>
              </a:spcBef>
              <a:spcAft>
                <a:spcPts val="0"/>
              </a:spcAft>
              <a:buNone/>
            </a:pPr>
            <a:r>
              <a:rPr i="1" lang="en" sz="5475">
                <a:solidFill>
                  <a:srgbClr val="0000FF"/>
                </a:solidFill>
              </a:rPr>
              <a:t>Spitzer Space Telescope</a:t>
            </a:r>
            <a:r>
              <a:rPr i="1" lang="en" sz="4975">
                <a:solidFill>
                  <a:srgbClr val="0000FF"/>
                </a:solidFill>
              </a:rPr>
              <a:t> </a:t>
            </a:r>
            <a:r>
              <a:rPr i="1" lang="en" sz="4975">
                <a:solidFill>
                  <a:srgbClr val="212121"/>
                </a:solidFill>
              </a:rPr>
              <a:t>observations supported the possibility  that </a:t>
            </a:r>
            <a:r>
              <a:rPr lang="en" sz="4375">
                <a:solidFill>
                  <a:srgbClr val="000000"/>
                </a:solidFill>
                <a:latin typeface="Open Sans"/>
                <a:ea typeface="Open Sans"/>
                <a:cs typeface="Open Sans"/>
                <a:sym typeface="Open Sans"/>
              </a:rPr>
              <a:t> </a:t>
            </a:r>
            <a:br>
              <a:rPr lang="en" sz="4375">
                <a:solidFill>
                  <a:srgbClr val="000000"/>
                </a:solidFill>
                <a:latin typeface="Open Sans"/>
                <a:ea typeface="Open Sans"/>
                <a:cs typeface="Open Sans"/>
                <a:sym typeface="Open Sans"/>
              </a:rPr>
            </a:br>
            <a:r>
              <a:rPr lang="en" sz="4375">
                <a:solidFill>
                  <a:srgbClr val="000000"/>
                </a:solidFill>
                <a:latin typeface="Open Sans"/>
                <a:ea typeface="Open Sans"/>
                <a:cs typeface="Open Sans"/>
                <a:sym typeface="Open Sans"/>
              </a:rPr>
              <a:t>         OJ 287 may be hosting </a:t>
            </a:r>
            <a:r>
              <a:rPr lang="en" sz="5046">
                <a:solidFill>
                  <a:srgbClr val="000000"/>
                </a:solidFill>
                <a:latin typeface="Open Sans"/>
                <a:ea typeface="Open Sans"/>
                <a:cs typeface="Open Sans"/>
                <a:sym typeface="Open Sans"/>
              </a:rPr>
              <a:t>SMBH binary that emits </a:t>
            </a:r>
            <a:r>
              <a:rPr lang="en" sz="5046">
                <a:solidFill>
                  <a:srgbClr val="FF0000"/>
                </a:solidFill>
                <a:latin typeface="Open Sans"/>
                <a:ea typeface="Open Sans"/>
                <a:cs typeface="Open Sans"/>
                <a:sym typeface="Open Sans"/>
              </a:rPr>
              <a:t>nano- hertz GWs</a:t>
            </a:r>
            <a:br>
              <a:rPr lang="en" sz="5046">
                <a:solidFill>
                  <a:srgbClr val="FF0000"/>
                </a:solidFill>
                <a:latin typeface="Open Sans"/>
                <a:ea typeface="Open Sans"/>
                <a:cs typeface="Open Sans"/>
                <a:sym typeface="Open Sans"/>
              </a:rPr>
            </a:br>
            <a:r>
              <a:rPr lang="en" sz="3625">
                <a:solidFill>
                  <a:srgbClr val="FF0000"/>
                </a:solidFill>
                <a:latin typeface="Open Sans"/>
                <a:ea typeface="Open Sans"/>
                <a:cs typeface="Open Sans"/>
                <a:sym typeface="Open Sans"/>
              </a:rPr>
              <a:t>                    (Laine,Dey, Valtonen, AG+ ; ApJL, 2020)</a:t>
            </a:r>
            <a:endParaRPr i="1" sz="3325">
              <a:solidFill>
                <a:srgbClr val="9900FF"/>
              </a:solidFill>
              <a:latin typeface="Open Sans"/>
              <a:ea typeface="Open Sans"/>
              <a:cs typeface="Open Sans"/>
              <a:sym typeface="Open Sans"/>
            </a:endParaRPr>
          </a:p>
          <a:p>
            <a:pPr indent="0" lvl="0" marL="0" rtl="0" algn="l">
              <a:spcBef>
                <a:spcPts val="0"/>
              </a:spcBef>
              <a:spcAft>
                <a:spcPts val="0"/>
              </a:spcAft>
              <a:buNone/>
            </a:pPr>
            <a:r>
              <a:t/>
            </a:r>
            <a:endParaRPr i="1" sz="3418">
              <a:solidFill>
                <a:srgbClr val="0000FF"/>
              </a:solidFill>
            </a:endParaRPr>
          </a:p>
        </p:txBody>
      </p:sp>
      <p:pic>
        <p:nvPicPr>
          <p:cNvPr descr="Two massive black holes are locked in a dance at the center of the OJ 287 galaxy. The larger black hole is surrounded by disk of gas; it is also orbited by a smaller black hole that collides with the disk, producing a flare brighter than 1 trillion stars. But because the system's complex physics affects the smaller black hole's orbit, the flares occur irregularly. Scientists used NASA's Spitzer Space Telescope to detect one of these bright flashes on July 31, 2019, confirming that they can now anticipate the timing of these flares to within four hours using a detailed model of the system. &#10;&#10;In the second half of the video, the animated diagram on the left illustrates the orbit of the smaller black hole (the red dot) around the larger black hole (the stationary white dot) and its collisions with the disk of gas (the pink line), which occur twice per orbit. The years of the collisions are indicated below the diagram and in the graphic on the right shows, dating to 1886. &#10;&#10;&#10;After more than 16 years of operations in space, Spitzer was retired on Jan. 30, 2020. &#10;&#10;&#10;Credit: NASA/JPL/Abhimanyu Susobhanan (Tata Institute of Fundamental Research) &#10;&#10;&#10;To read the full story, visit https://go.nasa.gov/3eY8vY5&#10;For more information, visit https://www.jpl.nasa.gov/news/press_kits/spitzer/" id="854" name="Google Shape;854;p98" title="Timing of Black Hole Dance Revealed by NASA Spitzer Space Telescope">
            <a:hlinkClick r:id="rId3"/>
          </p:cNvPr>
          <p:cNvPicPr preferRelativeResize="0"/>
          <p:nvPr/>
        </p:nvPicPr>
        <p:blipFill>
          <a:blip r:embed="rId4">
            <a:alphaModFix/>
          </a:blip>
          <a:stretch>
            <a:fillRect/>
          </a:stretch>
        </p:blipFill>
        <p:spPr>
          <a:xfrm>
            <a:off x="1738500" y="415250"/>
            <a:ext cx="4572000" cy="3429000"/>
          </a:xfrm>
          <a:prstGeom prst="rect">
            <a:avLst/>
          </a:prstGeom>
          <a:noFill/>
          <a:ln>
            <a:noFill/>
          </a:ln>
        </p:spPr>
      </p:pic>
      <p:sp>
        <p:nvSpPr>
          <p:cNvPr id="855" name="Google Shape;855;p98"/>
          <p:cNvSpPr txBox="1"/>
          <p:nvPr/>
        </p:nvSpPr>
        <p:spPr>
          <a:xfrm>
            <a:off x="3484325" y="84750"/>
            <a:ext cx="517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   </a:t>
            </a:r>
            <a:r>
              <a:rPr i="1" lang="en" sz="1050">
                <a:solidFill>
                  <a:srgbClr val="FF0000"/>
                </a:solidFill>
                <a:latin typeface="Roboto"/>
                <a:ea typeface="Roboto"/>
                <a:cs typeface="Roboto"/>
                <a:sym typeface="Roboto"/>
              </a:rPr>
              <a:t>Credit: NASA/JPL &amp; Abhimanyu S (TIFR) </a:t>
            </a:r>
            <a:endParaRPr i="1">
              <a:solidFill>
                <a:srgbClr val="FF0000"/>
              </a:solidFill>
              <a:latin typeface="Open Sans"/>
              <a:ea typeface="Open Sans"/>
              <a:cs typeface="Open Sans"/>
              <a:sym typeface="Open Sans"/>
            </a:endParaRPr>
          </a:p>
        </p:txBody>
      </p:sp>
      <p:pic>
        <p:nvPicPr>
          <p:cNvPr id="856" name="Google Shape;856;p98"/>
          <p:cNvPicPr preferRelativeResize="0"/>
          <p:nvPr/>
        </p:nvPicPr>
        <p:blipFill>
          <a:blip r:embed="rId5">
            <a:alphaModFix/>
          </a:blip>
          <a:stretch>
            <a:fillRect/>
          </a:stretch>
        </p:blipFill>
        <p:spPr>
          <a:xfrm>
            <a:off x="6470800" y="2083725"/>
            <a:ext cx="2802399" cy="1758200"/>
          </a:xfrm>
          <a:prstGeom prst="rect">
            <a:avLst/>
          </a:prstGeom>
          <a:noFill/>
          <a:ln>
            <a:noFill/>
          </a:ln>
          <a:effectLst>
            <a:outerShdw blurRad="357188" rotWithShape="0" algn="bl" dir="5400000" dist="19050">
              <a:srgbClr val="000000">
                <a:alpha val="50000"/>
              </a:srgbClr>
            </a:outerShdw>
          </a:effectLst>
        </p:spPr>
      </p:pic>
      <p:sp>
        <p:nvSpPr>
          <p:cNvPr id="857" name="Google Shape;857;p98"/>
          <p:cNvSpPr txBox="1"/>
          <p:nvPr/>
        </p:nvSpPr>
        <p:spPr>
          <a:xfrm>
            <a:off x="6470825" y="338000"/>
            <a:ext cx="2361900" cy="1037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 sz="1800">
                <a:latin typeface="Comic Sans MS"/>
                <a:ea typeface="Comic Sans MS"/>
                <a:cs typeface="Comic Sans MS"/>
                <a:sym typeface="Comic Sans MS"/>
              </a:rPr>
              <a:t>OJ 287 is a bright blazar at z ~ 0.3.</a:t>
            </a:r>
            <a:endParaRPr i="1" sz="1800">
              <a:latin typeface="Comic Sans MS"/>
              <a:ea typeface="Comic Sans MS"/>
              <a:cs typeface="Comic Sans MS"/>
              <a:sym typeface="Comic Sans MS"/>
            </a:endParaRPr>
          </a:p>
          <a:p>
            <a:pPr indent="0" lvl="0" marL="0" rtl="0" algn="l">
              <a:spcBef>
                <a:spcPts val="0"/>
              </a:spcBef>
              <a:spcAft>
                <a:spcPts val="0"/>
              </a:spcAft>
              <a:buNone/>
            </a:pPr>
            <a:r>
              <a:t/>
            </a:r>
            <a:endParaRPr>
              <a:latin typeface="Open Sans"/>
              <a:ea typeface="Open Sans"/>
              <a:cs typeface="Open Sans"/>
              <a:sym typeface="Open Sans"/>
            </a:endParaRPr>
          </a:p>
        </p:txBody>
      </p:sp>
      <p:sp>
        <p:nvSpPr>
          <p:cNvPr id="858" name="Google Shape;858;p98"/>
          <p:cNvSpPr txBox="1"/>
          <p:nvPr/>
        </p:nvSpPr>
        <p:spPr>
          <a:xfrm>
            <a:off x="181100" y="1057750"/>
            <a:ext cx="1397100" cy="237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 sz="1800">
                <a:solidFill>
                  <a:srgbClr val="0000FF"/>
                </a:solidFill>
              </a:rPr>
              <a:t>Wait for our  EHT/GMVA results on </a:t>
            </a:r>
            <a:br>
              <a:rPr i="1" lang="en" sz="1800">
                <a:solidFill>
                  <a:srgbClr val="0000FF"/>
                </a:solidFill>
              </a:rPr>
            </a:br>
            <a:r>
              <a:rPr i="1" lang="en" sz="1800">
                <a:solidFill>
                  <a:srgbClr val="0000FF"/>
                </a:solidFill>
              </a:rPr>
              <a:t>OJ 287’s </a:t>
            </a:r>
            <a:br>
              <a:rPr i="1" lang="en" sz="1800">
                <a:solidFill>
                  <a:srgbClr val="0000FF"/>
                </a:solidFill>
              </a:rPr>
            </a:br>
            <a:r>
              <a:rPr i="1" lang="en" sz="1800">
                <a:solidFill>
                  <a:srgbClr val="0000FF"/>
                </a:solidFill>
              </a:rPr>
              <a:t>Position Angle evolution</a:t>
            </a:r>
            <a:endParaRPr i="1" sz="1800">
              <a:solidFill>
                <a:srgbClr val="0000FF"/>
              </a:solidFill>
            </a:endParaRPr>
          </a:p>
        </p:txBody>
      </p:sp>
      <p:pic>
        <p:nvPicPr>
          <p:cNvPr id="859" name="Google Shape;859;p98"/>
          <p:cNvPicPr preferRelativeResize="0"/>
          <p:nvPr/>
        </p:nvPicPr>
        <p:blipFill>
          <a:blip r:embed="rId6">
            <a:alphaModFix/>
          </a:blip>
          <a:stretch>
            <a:fillRect/>
          </a:stretch>
        </p:blipFill>
        <p:spPr>
          <a:xfrm>
            <a:off x="6310491" y="-12"/>
            <a:ext cx="2776309" cy="2083737"/>
          </a:xfrm>
          <a:prstGeom prst="rect">
            <a:avLst/>
          </a:prstGeom>
          <a:noFill/>
          <a:ln>
            <a:noFill/>
          </a:ln>
          <a:effectLst>
            <a:outerShdw blurRad="271463"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p9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865" name="Google Shape;865;p99"/>
          <p:cNvPicPr preferRelativeResize="0"/>
          <p:nvPr/>
        </p:nvPicPr>
        <p:blipFill>
          <a:blip r:embed="rId3">
            <a:alphaModFix/>
          </a:blip>
          <a:stretch>
            <a:fillRect/>
          </a:stretch>
        </p:blipFill>
        <p:spPr>
          <a:xfrm>
            <a:off x="3905692" y="1345588"/>
            <a:ext cx="4962433" cy="2893175"/>
          </a:xfrm>
          <a:prstGeom prst="rect">
            <a:avLst/>
          </a:prstGeom>
          <a:noFill/>
          <a:ln>
            <a:noFill/>
          </a:ln>
        </p:spPr>
      </p:pic>
      <p:sp>
        <p:nvSpPr>
          <p:cNvPr id="866" name="Google Shape;866;p99"/>
          <p:cNvSpPr txBox="1"/>
          <p:nvPr/>
        </p:nvSpPr>
        <p:spPr>
          <a:xfrm>
            <a:off x="3603176" y="4238775"/>
            <a:ext cx="4514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FF0000"/>
                </a:solidFill>
                <a:latin typeface="Average"/>
                <a:ea typeface="Average"/>
                <a:cs typeface="Average"/>
                <a:sym typeface="Average"/>
              </a:rPr>
              <a:t>Valtonen+ 07, Valtonen+09, Valtonen+ 15;     Dey, Valtonen + 2018, Laine, Dey +. 2020</a:t>
            </a:r>
            <a:endParaRPr sz="1800">
              <a:solidFill>
                <a:srgbClr val="FF0000"/>
              </a:solidFill>
              <a:latin typeface="Average"/>
              <a:ea typeface="Average"/>
              <a:cs typeface="Average"/>
              <a:sym typeface="Average"/>
            </a:endParaRPr>
          </a:p>
        </p:txBody>
      </p:sp>
      <p:sp>
        <p:nvSpPr>
          <p:cNvPr id="867" name="Google Shape;867;p99"/>
          <p:cNvSpPr txBox="1"/>
          <p:nvPr/>
        </p:nvSpPr>
        <p:spPr>
          <a:xfrm>
            <a:off x="198650" y="101075"/>
            <a:ext cx="7961700" cy="523200"/>
          </a:xfrm>
          <a:prstGeom prst="rect">
            <a:avLst/>
          </a:prstGeom>
          <a:solidFill>
            <a:srgbClr val="D9D9D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  </a:t>
            </a:r>
            <a:r>
              <a:rPr i="1" lang="en" sz="2200">
                <a:solidFill>
                  <a:srgbClr val="FF0000"/>
                </a:solidFill>
                <a:latin typeface="Open Sans"/>
                <a:ea typeface="Open Sans"/>
                <a:cs typeface="Open Sans"/>
                <a:sym typeface="Open Sans"/>
              </a:rPr>
              <a:t> </a:t>
            </a:r>
            <a:r>
              <a:rPr i="1" lang="en" sz="2000">
                <a:solidFill>
                  <a:srgbClr val="980000"/>
                </a:solidFill>
                <a:latin typeface="Open Sans"/>
                <a:ea typeface="Open Sans"/>
                <a:cs typeface="Open Sans"/>
                <a:sym typeface="Open Sans"/>
              </a:rPr>
              <a:t>OJ287 should be a promising SMBH Binary  IPTA (SKA) /ngEHT  era</a:t>
            </a:r>
            <a:endParaRPr i="1" sz="2000">
              <a:solidFill>
                <a:srgbClr val="980000"/>
              </a:solidFill>
              <a:latin typeface="Open Sans"/>
              <a:ea typeface="Open Sans"/>
              <a:cs typeface="Open Sans"/>
              <a:sym typeface="Open Sans"/>
            </a:endParaRPr>
          </a:p>
        </p:txBody>
      </p:sp>
      <p:sp>
        <p:nvSpPr>
          <p:cNvPr id="868" name="Google Shape;868;p99"/>
          <p:cNvSpPr txBox="1"/>
          <p:nvPr/>
        </p:nvSpPr>
        <p:spPr>
          <a:xfrm>
            <a:off x="198650" y="712125"/>
            <a:ext cx="3397500" cy="24012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Open Sans"/>
              <a:buChar char="❏"/>
            </a:pPr>
            <a:r>
              <a:rPr lang="en" sz="1800">
                <a:solidFill>
                  <a:srgbClr val="0000FF"/>
                </a:solidFill>
                <a:latin typeface="Open Sans"/>
                <a:ea typeface="Open Sans"/>
                <a:cs typeface="Open Sans"/>
                <a:sym typeface="Open Sans"/>
              </a:rPr>
              <a:t>We have done Multiple multi ƛ observational campaigns </a:t>
            </a:r>
            <a:r>
              <a:rPr lang="en" sz="1800">
                <a:latin typeface="Open Sans"/>
                <a:ea typeface="Open Sans"/>
                <a:cs typeface="Open Sans"/>
                <a:sym typeface="Open Sans"/>
              </a:rPr>
              <a:t>for tracking the predicted impact flares (</a:t>
            </a:r>
            <a:r>
              <a:rPr i="1" lang="en" sz="1800">
                <a:solidFill>
                  <a:srgbClr val="FF0000"/>
                </a:solidFill>
                <a:latin typeface="Open Sans"/>
                <a:ea typeface="Open Sans"/>
                <a:cs typeface="Open Sans"/>
                <a:sym typeface="Open Sans"/>
              </a:rPr>
              <a:t>07,15,19</a:t>
            </a:r>
            <a:r>
              <a:rPr lang="en" sz="1800">
                <a:latin typeface="Open Sans"/>
                <a:ea typeface="Open Sans"/>
                <a:cs typeface="Open Sans"/>
                <a:sym typeface="Open Sans"/>
              </a:rPr>
              <a:t>)</a:t>
            </a:r>
            <a:br>
              <a:rPr lang="en" sz="1800">
                <a:latin typeface="Open Sans"/>
                <a:ea typeface="Open Sans"/>
                <a:cs typeface="Open Sans"/>
                <a:sym typeface="Open Sans"/>
              </a:rPr>
            </a:br>
            <a:r>
              <a:rPr lang="en" sz="1800">
                <a:latin typeface="Open Sans"/>
                <a:ea typeface="Open Sans"/>
                <a:cs typeface="Open Sans"/>
                <a:sym typeface="Open Sans"/>
              </a:rPr>
              <a:t>→  A SMBH binary that emits </a:t>
            </a:r>
            <a:r>
              <a:rPr lang="en" sz="1800">
                <a:solidFill>
                  <a:srgbClr val="FF0000"/>
                </a:solidFill>
                <a:latin typeface="Open Sans"/>
                <a:ea typeface="Open Sans"/>
                <a:cs typeface="Open Sans"/>
                <a:sym typeface="Open Sans"/>
              </a:rPr>
              <a:t>nano- hertz GWs in  blazar OJ 287 </a:t>
            </a:r>
            <a:endParaRPr i="1" sz="1500">
              <a:solidFill>
                <a:srgbClr val="9900FF"/>
              </a:solidFill>
              <a:latin typeface="Open Sans"/>
              <a:ea typeface="Open Sans"/>
              <a:cs typeface="Open Sans"/>
              <a:sym typeface="Open Sans"/>
            </a:endParaRPr>
          </a:p>
        </p:txBody>
      </p:sp>
      <p:sp>
        <p:nvSpPr>
          <p:cNvPr id="869" name="Google Shape;869;p99"/>
          <p:cNvSpPr txBox="1"/>
          <p:nvPr/>
        </p:nvSpPr>
        <p:spPr>
          <a:xfrm>
            <a:off x="140900" y="3561675"/>
            <a:ext cx="31074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highlight>
                  <a:srgbClr val="FFFFFF"/>
                </a:highlight>
              </a:rPr>
              <a:t> </a:t>
            </a:r>
            <a:r>
              <a:rPr lang="en" sz="1600">
                <a:highlight>
                  <a:srgbClr val="FFFFFF"/>
                </a:highlight>
              </a:rPr>
              <a:t> </a:t>
            </a:r>
            <a:r>
              <a:rPr i="1" lang="en" sz="1600">
                <a:highlight>
                  <a:srgbClr val="FFFFFF"/>
                </a:highlight>
              </a:rPr>
              <a:t>Are there any other way to test our SMBH binary scenario for OJ 287?</a:t>
            </a:r>
            <a:br>
              <a:rPr lang="en" sz="1600">
                <a:highlight>
                  <a:srgbClr val="FFFFFF"/>
                </a:highlight>
              </a:rPr>
            </a:br>
            <a:r>
              <a:rPr lang="en" sz="1600">
                <a:highlight>
                  <a:srgbClr val="FFFFFF"/>
                </a:highlight>
              </a:rPr>
              <a:t>( </a:t>
            </a:r>
            <a:r>
              <a:rPr lang="en" sz="1600">
                <a:solidFill>
                  <a:srgbClr val="2458C6"/>
                </a:solidFill>
                <a:highlight>
                  <a:srgbClr val="FFFFFF"/>
                </a:highlight>
              </a:rPr>
              <a:t>Dey + 21,  </a:t>
            </a:r>
            <a:r>
              <a:rPr lang="en" sz="1500">
                <a:solidFill>
                  <a:srgbClr val="2458C6"/>
                </a:solidFill>
                <a:highlight>
                  <a:srgbClr val="FFFFFF"/>
                </a:highlight>
                <a:uFill>
                  <a:noFill/>
                </a:uFill>
                <a:hlinkClick r:id="rId4">
                  <a:extLst>
                    <a:ext uri="{A12FA001-AC4F-418D-AE19-62706E023703}">
                      <ahyp:hlinkClr val="tx"/>
                    </a:ext>
                  </a:extLst>
                </a:hlinkClick>
              </a:rPr>
              <a:t>arXiv:2103.05274</a:t>
            </a:r>
            <a:r>
              <a:rPr lang="en" sz="1600">
                <a:solidFill>
                  <a:srgbClr val="2458C6"/>
                </a:solidFill>
                <a:highlight>
                  <a:srgbClr val="FFFFFF"/>
                </a:highlight>
              </a:rPr>
              <a:t> )</a:t>
            </a:r>
            <a:endParaRPr sz="1600">
              <a:solidFill>
                <a:srgbClr val="2458C6"/>
              </a:solidFill>
              <a:highlight>
                <a:srgbClr val="FFFFFF"/>
              </a:highlight>
            </a:endParaRPr>
          </a:p>
          <a:p>
            <a:pPr indent="0" lvl="0" marL="0" rtl="0" algn="l">
              <a:spcBef>
                <a:spcPts val="0"/>
              </a:spcBef>
              <a:spcAft>
                <a:spcPts val="0"/>
              </a:spcAft>
              <a:buNone/>
            </a:pPr>
            <a:r>
              <a:t/>
            </a:r>
            <a:endParaRPr sz="1600">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9"/>
                                        </p:tgtEl>
                                        <p:attrNameLst>
                                          <p:attrName>style.visibility</p:attrName>
                                        </p:attrNameLst>
                                      </p:cBhvr>
                                      <p:to>
                                        <p:strVal val="visible"/>
                                      </p:to>
                                    </p:set>
                                    <p:animEffect filter="fade" transition="in">
                                      <p:cBhvr>
                                        <p:cTn dur="1000"/>
                                        <p:tgtEl>
                                          <p:spTgt spid="8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pic>
        <p:nvPicPr>
          <p:cNvPr id="874" name="Google Shape;874;p100"/>
          <p:cNvPicPr preferRelativeResize="0"/>
          <p:nvPr/>
        </p:nvPicPr>
        <p:blipFill>
          <a:blip r:embed="rId3">
            <a:alphaModFix/>
          </a:blip>
          <a:stretch>
            <a:fillRect/>
          </a:stretch>
        </p:blipFill>
        <p:spPr>
          <a:xfrm>
            <a:off x="152400" y="152400"/>
            <a:ext cx="8839202" cy="3204703"/>
          </a:xfrm>
          <a:prstGeom prst="rect">
            <a:avLst/>
          </a:prstGeom>
          <a:noFill/>
          <a:ln>
            <a:noFill/>
          </a:ln>
        </p:spPr>
      </p:pic>
      <p:pic>
        <p:nvPicPr>
          <p:cNvPr id="875" name="Google Shape;875;p100"/>
          <p:cNvPicPr preferRelativeResize="0"/>
          <p:nvPr/>
        </p:nvPicPr>
        <p:blipFill>
          <a:blip r:embed="rId4">
            <a:alphaModFix/>
          </a:blip>
          <a:stretch>
            <a:fillRect/>
          </a:stretch>
        </p:blipFill>
        <p:spPr>
          <a:xfrm>
            <a:off x="4395575" y="3281553"/>
            <a:ext cx="4319400" cy="1695872"/>
          </a:xfrm>
          <a:prstGeom prst="rect">
            <a:avLst/>
          </a:prstGeom>
          <a:noFill/>
          <a:ln>
            <a:noFill/>
          </a:ln>
        </p:spPr>
      </p:pic>
      <p:pic>
        <p:nvPicPr>
          <p:cNvPr id="876" name="Google Shape;876;p100"/>
          <p:cNvPicPr preferRelativeResize="0"/>
          <p:nvPr/>
        </p:nvPicPr>
        <p:blipFill>
          <a:blip r:embed="rId5">
            <a:alphaModFix/>
          </a:blip>
          <a:stretch>
            <a:fillRect/>
          </a:stretch>
        </p:blipFill>
        <p:spPr>
          <a:xfrm>
            <a:off x="577599" y="3091450"/>
            <a:ext cx="2997724" cy="1756476"/>
          </a:xfrm>
          <a:prstGeom prst="rect">
            <a:avLst/>
          </a:prstGeom>
          <a:noFill/>
          <a:ln>
            <a:noFill/>
          </a:ln>
        </p:spPr>
      </p:pic>
      <p:sp>
        <p:nvSpPr>
          <p:cNvPr id="877" name="Google Shape;877;p100"/>
          <p:cNvSpPr txBox="1"/>
          <p:nvPr/>
        </p:nvSpPr>
        <p:spPr>
          <a:xfrm>
            <a:off x="0" y="2994775"/>
            <a:ext cx="6344100" cy="507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50">
                <a:solidFill>
                  <a:srgbClr val="FF0000"/>
                </a:solidFill>
                <a:highlight>
                  <a:schemeClr val="lt1"/>
                </a:highlight>
                <a:uFill>
                  <a:noFill/>
                </a:uFill>
                <a:hlinkClick r:id="rId6">
                  <a:extLst>
                    <a:ext uri="{A12FA001-AC4F-418D-AE19-62706E023703}">
                      <ahyp:hlinkClr val="tx"/>
                    </a:ext>
                  </a:extLst>
                </a:hlinkClick>
              </a:rPr>
              <a:t>arXiv:2306.16214</a:t>
            </a:r>
            <a:r>
              <a:rPr lang="en" sz="2100">
                <a:solidFill>
                  <a:srgbClr val="FF0000"/>
                </a:solidFill>
                <a:latin typeface="Open Sans"/>
                <a:ea typeface="Open Sans"/>
                <a:cs typeface="Open Sans"/>
                <a:sym typeface="Open Sans"/>
              </a:rPr>
              <a:t> ( A&amp;A 2023)</a:t>
            </a:r>
            <a:endParaRPr sz="2100">
              <a:solidFill>
                <a:srgbClr val="FF0000"/>
              </a:solidFill>
              <a:latin typeface="Open Sans"/>
              <a:ea typeface="Open Sans"/>
              <a:cs typeface="Open Sans"/>
              <a:sym typeface="Open Sans"/>
            </a:endParaRPr>
          </a:p>
        </p:txBody>
      </p:sp>
      <p:sp>
        <p:nvSpPr>
          <p:cNvPr id="878" name="Google Shape;878;p100"/>
          <p:cNvSpPr txBox="1"/>
          <p:nvPr/>
        </p:nvSpPr>
        <p:spPr>
          <a:xfrm>
            <a:off x="71850" y="4301400"/>
            <a:ext cx="4009200" cy="6126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Clr>
                <a:srgbClr val="0000FF"/>
              </a:buClr>
              <a:buSzPts val="1200"/>
              <a:buChar char="❖"/>
            </a:pPr>
            <a:r>
              <a:rPr lang="en" sz="1200">
                <a:solidFill>
                  <a:srgbClr val="0000FF"/>
                </a:solidFill>
              </a:rPr>
              <a:t>                   A ~ (2.5±0.7)×10</a:t>
            </a:r>
            <a:r>
              <a:rPr baseline="30000" lang="en" sz="1200">
                <a:solidFill>
                  <a:srgbClr val="0000FF"/>
                </a:solidFill>
              </a:rPr>
              <a:t>−15   </a:t>
            </a:r>
            <a:r>
              <a:rPr lang="en" sz="1200">
                <a:solidFill>
                  <a:srgbClr val="0000FF"/>
                </a:solidFill>
              </a:rPr>
              <a:t>@ 1yr−1.</a:t>
            </a:r>
            <a:br>
              <a:rPr lang="en" sz="1200">
                <a:solidFill>
                  <a:srgbClr val="0000FF"/>
                </a:solidFill>
              </a:rPr>
            </a:br>
            <a:endParaRPr>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6" name="Shape 146"/>
        <p:cNvGrpSpPr/>
        <p:nvPr/>
      </p:nvGrpSpPr>
      <p:grpSpPr>
        <a:xfrm>
          <a:off x="0" y="0"/>
          <a:ext cx="0" cy="0"/>
          <a:chOff x="0" y="0"/>
          <a:chExt cx="0" cy="0"/>
        </a:xfrm>
      </p:grpSpPr>
      <p:sp>
        <p:nvSpPr>
          <p:cNvPr id="147" name="Google Shape;147;p21"/>
          <p:cNvSpPr txBox="1"/>
          <p:nvPr>
            <p:ph idx="1" type="body"/>
          </p:nvPr>
        </p:nvSpPr>
        <p:spPr>
          <a:xfrm>
            <a:off x="224225" y="439200"/>
            <a:ext cx="4347900" cy="47043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solidFill>
                  <a:srgbClr val="000000"/>
                </a:solidFill>
              </a:rPr>
              <a:t>GW170817 induced MM GW Astronomy is having </a:t>
            </a:r>
            <a:r>
              <a:rPr lang="en">
                <a:solidFill>
                  <a:srgbClr val="0000FF"/>
                </a:solidFill>
              </a:rPr>
              <a:t>fundamental Implications for Physics, Astrophysics &amp; Cosmology </a:t>
            </a:r>
            <a:r>
              <a:rPr lang="en" sz="3100">
                <a:solidFill>
                  <a:srgbClr val="FF0000"/>
                </a:solidFill>
              </a:rPr>
              <a:t>(</a:t>
            </a:r>
            <a:r>
              <a:rPr lang="en" sz="1800" u="sng">
                <a:solidFill>
                  <a:srgbClr val="FF0000"/>
                </a:solidFill>
                <a:latin typeface="Arial"/>
                <a:ea typeface="Arial"/>
                <a:cs typeface="Arial"/>
                <a:sym typeface="Arial"/>
                <a:hlinkClick r:id="rId3">
                  <a:extLst>
                    <a:ext uri="{A12FA001-AC4F-418D-AE19-62706E023703}">
                      <ahyp:hlinkClr val="tx"/>
                    </a:ext>
                  </a:extLst>
                </a:hlinkClick>
              </a:rPr>
              <a:t>arXiv:1710.05832</a:t>
            </a:r>
            <a:r>
              <a:rPr lang="en">
                <a:solidFill>
                  <a:srgbClr val="0000FF"/>
                </a:solidFill>
              </a:rPr>
              <a:t>) !!</a:t>
            </a:r>
            <a:br>
              <a:rPr lang="en">
                <a:solidFill>
                  <a:srgbClr val="0000FF"/>
                </a:solidFill>
              </a:rPr>
            </a:br>
            <a:br>
              <a:rPr lang="en">
                <a:solidFill>
                  <a:srgbClr val="0000FF"/>
                </a:solidFill>
              </a:rPr>
            </a:br>
            <a:br>
              <a:rPr lang="en">
                <a:solidFill>
                  <a:srgbClr val="0000FF"/>
                </a:solidFill>
              </a:rPr>
            </a:br>
            <a:endParaRPr>
              <a:solidFill>
                <a:srgbClr val="0000FF"/>
              </a:solidFill>
            </a:endParaRPr>
          </a:p>
          <a:p>
            <a:pPr indent="0" lvl="0" marL="0" rtl="0" algn="l">
              <a:spcBef>
                <a:spcPts val="0"/>
              </a:spcBef>
              <a:spcAft>
                <a:spcPts val="0"/>
              </a:spcAft>
              <a:buNone/>
            </a:pPr>
            <a:r>
              <a:t/>
            </a:r>
            <a:endParaRPr/>
          </a:p>
          <a:p>
            <a:pPr indent="-381000" lvl="0" marL="457200" rtl="0" algn="l">
              <a:spcBef>
                <a:spcPts val="0"/>
              </a:spcBef>
              <a:spcAft>
                <a:spcPts val="0"/>
              </a:spcAft>
              <a:buSzPts val="2400"/>
              <a:buChar char="❖"/>
            </a:pPr>
            <a:r>
              <a:rPr i="1" lang="en">
                <a:solidFill>
                  <a:srgbClr val="000000"/>
                </a:solidFill>
              </a:rPr>
              <a:t>This is despise the fact that the observed  GWs lasted around </a:t>
            </a:r>
            <a:r>
              <a:rPr i="1" lang="en">
                <a:solidFill>
                  <a:srgbClr val="0000FF"/>
                </a:solidFill>
              </a:rPr>
              <a:t>100 seconds </a:t>
            </a:r>
            <a:r>
              <a:rPr i="1" lang="en">
                <a:solidFill>
                  <a:srgbClr val="000000"/>
                </a:solidFill>
              </a:rPr>
              <a:t>&amp; the source was at </a:t>
            </a:r>
            <a:r>
              <a:rPr i="1" lang="en">
                <a:solidFill>
                  <a:srgbClr val="FF0000"/>
                </a:solidFill>
              </a:rPr>
              <a:t>~40 Mpc!!</a:t>
            </a:r>
            <a:endParaRPr i="1">
              <a:solidFill>
                <a:srgbClr val="FF0000"/>
              </a:solidFill>
            </a:endParaRPr>
          </a:p>
        </p:txBody>
      </p:sp>
      <p:pic>
        <p:nvPicPr>
          <p:cNvPr id="148" name="Google Shape;148;p21"/>
          <p:cNvPicPr preferRelativeResize="0"/>
          <p:nvPr/>
        </p:nvPicPr>
        <p:blipFill>
          <a:blip r:embed="rId4">
            <a:alphaModFix/>
          </a:blip>
          <a:stretch>
            <a:fillRect/>
          </a:stretch>
        </p:blipFill>
        <p:spPr>
          <a:xfrm>
            <a:off x="5129650" y="0"/>
            <a:ext cx="3735250" cy="5143501"/>
          </a:xfrm>
          <a:prstGeom prst="rect">
            <a:avLst/>
          </a:prstGeom>
          <a:noFill/>
          <a:ln>
            <a:noFill/>
          </a:ln>
        </p:spPr>
      </p:pic>
      <p:sp>
        <p:nvSpPr>
          <p:cNvPr id="149" name="Google Shape;149;p21"/>
          <p:cNvSpPr txBox="1"/>
          <p:nvPr/>
        </p:nvSpPr>
        <p:spPr>
          <a:xfrm>
            <a:off x="78175" y="2560500"/>
            <a:ext cx="6047100" cy="85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377">
                <a:solidFill>
                  <a:schemeClr val="accent1"/>
                </a:solidFill>
                <a:latin typeface="Caveat"/>
                <a:ea typeface="Caveat"/>
                <a:cs typeface="Caveat"/>
                <a:sym typeface="Caveat"/>
              </a:rPr>
              <a:t>A very very special GW event </a:t>
            </a:r>
            <a:endParaRPr sz="1800">
              <a:solidFill>
                <a:schemeClr val="dk2"/>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